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5.jpg" ContentType="image/jpg"/>
  <Override PartName="/ppt/media/image26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1.jpg" ContentType="image/jpg"/>
  <Override PartName="/ppt/media/image32.jpg" ContentType="image/jpg"/>
  <Override PartName="/ppt/media/image33.jpg" ContentType="image/jpg"/>
  <Override PartName="/ppt/media/image34.jpg" ContentType="image/jpg"/>
  <Override PartName="/ppt/media/image35.jpg" ContentType="image/jpg"/>
  <Override PartName="/ppt/media/image36.jpg" ContentType="image/jpg"/>
  <Override PartName="/ppt/media/image37.jpg" ContentType="image/jpg"/>
  <Override PartName="/ppt/media/image38.jpg" ContentType="image/jpg"/>
  <Override PartName="/ppt/media/image39.jpg" ContentType="image/jpg"/>
  <Override PartName="/ppt/media/image40.jpg" ContentType="image/jpg"/>
  <Override PartName="/ppt/media/image41.jpg" ContentType="image/jpg"/>
  <Override PartName="/ppt/media/image42.jpg" ContentType="image/jpg"/>
  <Override PartName="/ppt/media/image43.jpg" ContentType="image/jpg"/>
  <Override PartName="/ppt/media/image44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3468350" cy="7575550"/>
  <p:notesSz cx="10718800" cy="75755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7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49" autoAdjust="0"/>
  </p:normalViewPr>
  <p:slideViewPr>
    <p:cSldViewPr>
      <p:cViewPr varScale="1">
        <p:scale>
          <a:sx n="96" d="100"/>
          <a:sy n="96" d="100"/>
        </p:scale>
        <p:origin x="732" y="120"/>
      </p:cViewPr>
      <p:guideLst>
        <p:guide orient="horz" pos="2880"/>
        <p:guide pos="27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450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72188" y="0"/>
            <a:ext cx="4643437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F563D-6807-44C1-9C7F-3215F9164DAC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87688" y="947738"/>
            <a:ext cx="4543425" cy="2555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71563" y="3646488"/>
            <a:ext cx="8575675" cy="29829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96138"/>
            <a:ext cx="46450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72188" y="7196138"/>
            <a:ext cx="4643437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D6A1F-7ED9-4AFC-AA59-F1A88EBFC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65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D6A1F-7ED9-4AFC-AA59-F1A88EBFC00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5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733" y="2344483"/>
            <a:ext cx="1142096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465" y="4235196"/>
            <a:ext cx="94055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90848" y="944906"/>
            <a:ext cx="9254735" cy="348109"/>
          </a:xfrm>
        </p:spPr>
        <p:txBody>
          <a:bodyPr lIns="0" tIns="0" rIns="0" bIns="0"/>
          <a:lstStyle>
            <a:lvl1pPr>
              <a:defRPr sz="2262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90848" y="944906"/>
            <a:ext cx="9254735" cy="348109"/>
          </a:xfrm>
        </p:spPr>
        <p:txBody>
          <a:bodyPr lIns="0" tIns="0" rIns="0" bIns="0"/>
          <a:lstStyle>
            <a:lvl1pPr>
              <a:defRPr sz="2262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822" y="1739456"/>
            <a:ext cx="584484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19764" y="1739456"/>
            <a:ext cx="584484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90848" y="944906"/>
            <a:ext cx="9254735" cy="348109"/>
          </a:xfrm>
        </p:spPr>
        <p:txBody>
          <a:bodyPr lIns="0" tIns="0" rIns="0" bIns="0"/>
          <a:lstStyle>
            <a:lvl1pPr>
              <a:defRPr sz="2262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" y="1"/>
            <a:ext cx="13434679" cy="755319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90848" y="944906"/>
            <a:ext cx="925473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0873" y="1805896"/>
            <a:ext cx="121746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8388" y="7033450"/>
            <a:ext cx="42996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822" y="7033450"/>
            <a:ext cx="3090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4233" y="7033450"/>
            <a:ext cx="3090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74472">
        <a:defRPr>
          <a:latin typeface="+mn-lt"/>
          <a:ea typeface="+mn-ea"/>
          <a:cs typeface="+mn-cs"/>
        </a:defRPr>
      </a:lvl2pPr>
      <a:lvl3pPr marL="1148944">
        <a:defRPr>
          <a:latin typeface="+mn-lt"/>
          <a:ea typeface="+mn-ea"/>
          <a:cs typeface="+mn-cs"/>
        </a:defRPr>
      </a:lvl3pPr>
      <a:lvl4pPr marL="1723415">
        <a:defRPr>
          <a:latin typeface="+mn-lt"/>
          <a:ea typeface="+mn-ea"/>
          <a:cs typeface="+mn-cs"/>
        </a:defRPr>
      </a:lvl4pPr>
      <a:lvl5pPr marL="2297887">
        <a:defRPr>
          <a:latin typeface="+mn-lt"/>
          <a:ea typeface="+mn-ea"/>
          <a:cs typeface="+mn-cs"/>
        </a:defRPr>
      </a:lvl5pPr>
      <a:lvl6pPr marL="2872359">
        <a:defRPr>
          <a:latin typeface="+mn-lt"/>
          <a:ea typeface="+mn-ea"/>
          <a:cs typeface="+mn-cs"/>
        </a:defRPr>
      </a:lvl6pPr>
      <a:lvl7pPr marL="3446831">
        <a:defRPr>
          <a:latin typeface="+mn-lt"/>
          <a:ea typeface="+mn-ea"/>
          <a:cs typeface="+mn-cs"/>
        </a:defRPr>
      </a:lvl7pPr>
      <a:lvl8pPr marL="4021303">
        <a:defRPr>
          <a:latin typeface="+mn-lt"/>
          <a:ea typeface="+mn-ea"/>
          <a:cs typeface="+mn-cs"/>
        </a:defRPr>
      </a:lvl8pPr>
      <a:lvl9pPr marL="45957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74472">
        <a:defRPr>
          <a:latin typeface="+mn-lt"/>
          <a:ea typeface="+mn-ea"/>
          <a:cs typeface="+mn-cs"/>
        </a:defRPr>
      </a:lvl2pPr>
      <a:lvl3pPr marL="1148944">
        <a:defRPr>
          <a:latin typeface="+mn-lt"/>
          <a:ea typeface="+mn-ea"/>
          <a:cs typeface="+mn-cs"/>
        </a:defRPr>
      </a:lvl3pPr>
      <a:lvl4pPr marL="1723415">
        <a:defRPr>
          <a:latin typeface="+mn-lt"/>
          <a:ea typeface="+mn-ea"/>
          <a:cs typeface="+mn-cs"/>
        </a:defRPr>
      </a:lvl4pPr>
      <a:lvl5pPr marL="2297887">
        <a:defRPr>
          <a:latin typeface="+mn-lt"/>
          <a:ea typeface="+mn-ea"/>
          <a:cs typeface="+mn-cs"/>
        </a:defRPr>
      </a:lvl5pPr>
      <a:lvl6pPr marL="2872359">
        <a:defRPr>
          <a:latin typeface="+mn-lt"/>
          <a:ea typeface="+mn-ea"/>
          <a:cs typeface="+mn-cs"/>
        </a:defRPr>
      </a:lvl6pPr>
      <a:lvl7pPr marL="3446831">
        <a:defRPr>
          <a:latin typeface="+mn-lt"/>
          <a:ea typeface="+mn-ea"/>
          <a:cs typeface="+mn-cs"/>
        </a:defRPr>
      </a:lvl7pPr>
      <a:lvl8pPr marL="4021303">
        <a:defRPr>
          <a:latin typeface="+mn-lt"/>
          <a:ea typeface="+mn-ea"/>
          <a:cs typeface="+mn-cs"/>
        </a:defRPr>
      </a:lvl8pPr>
      <a:lvl9pPr marL="45957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Relationship Id="rId9" Type="http://schemas.openxmlformats.org/officeDocument/2006/relationships/image" Target="../media/image39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6583" y="521764"/>
            <a:ext cx="8934750" cy="3477126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798" algn="ctr">
              <a:spcBef>
                <a:spcPts val="126"/>
              </a:spcBef>
            </a:pPr>
            <a:r>
              <a:rPr sz="4523" spc="-13" dirty="0">
                <a:solidFill>
                  <a:srgbClr val="FFFFFF"/>
                </a:solidFill>
                <a:latin typeface="Verdana"/>
                <a:cs typeface="Verdana"/>
              </a:rPr>
              <a:t>Международный</a:t>
            </a:r>
            <a:r>
              <a:rPr sz="4523" spc="-37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523" spc="-69" dirty="0">
                <a:solidFill>
                  <a:srgbClr val="FFFFFF"/>
                </a:solidFill>
                <a:latin typeface="Verdana"/>
                <a:cs typeface="Verdana"/>
              </a:rPr>
              <a:t>проект</a:t>
            </a:r>
            <a:endParaRPr sz="4523" dirty="0">
              <a:latin typeface="Verdana"/>
              <a:cs typeface="Verdana"/>
            </a:endParaRPr>
          </a:p>
          <a:p>
            <a:pPr>
              <a:spcBef>
                <a:spcPts val="6"/>
              </a:spcBef>
            </a:pPr>
            <a:endParaRPr sz="4461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4523" spc="163" dirty="0">
                <a:solidFill>
                  <a:srgbClr val="FFFFFF"/>
                </a:solidFill>
                <a:latin typeface="Tahoma"/>
                <a:cs typeface="Tahoma"/>
              </a:rPr>
              <a:t>«ПУШКИНСКИЙ</a:t>
            </a:r>
            <a:r>
              <a:rPr sz="4523" spc="-20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523" spc="-101" dirty="0">
                <a:solidFill>
                  <a:srgbClr val="FFFFFF"/>
                </a:solidFill>
                <a:latin typeface="Tahoma"/>
                <a:cs typeface="Tahoma"/>
              </a:rPr>
              <a:t>БАЛ</a:t>
            </a:r>
            <a:r>
              <a:rPr sz="4523" spc="-101" dirty="0">
                <a:solidFill>
                  <a:srgbClr val="FFFFFF"/>
                </a:solidFill>
                <a:latin typeface="Verdana"/>
                <a:cs typeface="Verdana"/>
              </a:rPr>
              <a:t>Ъ</a:t>
            </a:r>
            <a:r>
              <a:rPr sz="4523" spc="-101" dirty="0">
                <a:solidFill>
                  <a:srgbClr val="FFFFFF"/>
                </a:solidFill>
                <a:latin typeface="Tahoma"/>
                <a:cs typeface="Tahoma"/>
              </a:rPr>
              <a:t>»</a:t>
            </a:r>
            <a:endParaRPr sz="4523" dirty="0">
              <a:latin typeface="Tahoma"/>
              <a:cs typeface="Tahoma"/>
            </a:endParaRPr>
          </a:p>
          <a:p>
            <a:pPr>
              <a:spcBef>
                <a:spcPts val="44"/>
              </a:spcBef>
            </a:pPr>
            <a:endParaRPr sz="4461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4523" spc="-577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4523" spc="-33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523" spc="-182" dirty="0">
                <a:solidFill>
                  <a:srgbClr val="FFFFFF"/>
                </a:solidFill>
                <a:latin typeface="Verdana"/>
                <a:cs typeface="Verdana"/>
              </a:rPr>
              <a:t>честь</a:t>
            </a:r>
            <a:r>
              <a:rPr sz="4523" spc="-33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523" spc="-346" dirty="0">
                <a:solidFill>
                  <a:srgbClr val="FFFFFF"/>
                </a:solidFill>
                <a:latin typeface="Verdana"/>
                <a:cs typeface="Verdana"/>
              </a:rPr>
              <a:t>225-летия</a:t>
            </a:r>
            <a:r>
              <a:rPr sz="4523" spc="-33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523" spc="-6" dirty="0">
                <a:solidFill>
                  <a:srgbClr val="FFFFFF"/>
                </a:solidFill>
                <a:latin typeface="Verdana"/>
                <a:cs typeface="Verdana"/>
              </a:rPr>
              <a:t>А.С.</a:t>
            </a:r>
            <a:r>
              <a:rPr sz="4523" spc="-33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523" spc="-88" dirty="0">
                <a:solidFill>
                  <a:srgbClr val="FFFFFF"/>
                </a:solidFill>
                <a:latin typeface="Verdana"/>
                <a:cs typeface="Verdana"/>
              </a:rPr>
              <a:t>Пушкина</a:t>
            </a:r>
            <a:endParaRPr sz="4523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72175" y="6234808"/>
            <a:ext cx="1305345" cy="712138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15958">
              <a:spcBef>
                <a:spcPts val="126"/>
              </a:spcBef>
            </a:pPr>
            <a:r>
              <a:rPr sz="4523" spc="-358" dirty="0">
                <a:solidFill>
                  <a:srgbClr val="FFFFFF"/>
                </a:solidFill>
                <a:latin typeface="Lucida Sans Unicode"/>
                <a:cs typeface="Lucida Sans Unicode"/>
              </a:rPr>
              <a:t>2024</a:t>
            </a:r>
            <a:endParaRPr sz="4523" dirty="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44090" y="4577442"/>
            <a:ext cx="1809384" cy="10513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3971" y="652685"/>
            <a:ext cx="4460194" cy="712330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80586" marR="6383" indent="-65425">
              <a:spcBef>
                <a:spcPts val="126"/>
              </a:spcBef>
            </a:pPr>
            <a:r>
              <a:rPr sz="2262" spc="182" dirty="0">
                <a:solidFill>
                  <a:srgbClr val="FFFFFF"/>
                </a:solidFill>
                <a:latin typeface="Tahoma"/>
                <a:cs typeface="Tahoma"/>
              </a:rPr>
              <a:t>На</a:t>
            </a:r>
            <a:r>
              <a:rPr sz="2262" spc="-10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51" dirty="0">
                <a:solidFill>
                  <a:srgbClr val="FFFFFF"/>
                </a:solidFill>
                <a:latin typeface="Tahoma"/>
                <a:cs typeface="Tahoma"/>
              </a:rPr>
              <a:t>мероприятии</a:t>
            </a:r>
            <a:r>
              <a:rPr sz="2262" spc="-10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38" dirty="0">
                <a:solidFill>
                  <a:srgbClr val="FFFFFF"/>
                </a:solidFill>
                <a:latin typeface="Tahoma"/>
                <a:cs typeface="Tahoma"/>
              </a:rPr>
              <a:t>оживут</a:t>
            </a:r>
            <a:r>
              <a:rPr sz="2262" spc="-10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63" dirty="0">
                <a:solidFill>
                  <a:srgbClr val="FFFFFF"/>
                </a:solidFill>
                <a:latin typeface="Tahoma"/>
                <a:cs typeface="Tahoma"/>
              </a:rPr>
              <a:t>герои </a:t>
            </a:r>
            <a:r>
              <a:rPr sz="2262" spc="-6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9" dirty="0">
                <a:solidFill>
                  <a:srgbClr val="FFFFFF"/>
                </a:solidFill>
                <a:latin typeface="Tahoma"/>
                <a:cs typeface="Tahoma"/>
              </a:rPr>
              <a:t>произведений</a:t>
            </a:r>
            <a:r>
              <a:rPr sz="2262" spc="-10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26" dirty="0">
                <a:solidFill>
                  <a:srgbClr val="FFFFFF"/>
                </a:solidFill>
                <a:latin typeface="Tahoma"/>
                <a:cs typeface="Tahoma"/>
              </a:rPr>
              <a:t>А.</a:t>
            </a:r>
            <a:r>
              <a:rPr sz="2262" spc="-10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207" dirty="0">
                <a:solidFill>
                  <a:srgbClr val="FFFFFF"/>
                </a:solidFill>
                <a:latin typeface="Tahoma"/>
                <a:cs typeface="Tahoma"/>
              </a:rPr>
              <a:t>С.</a:t>
            </a:r>
            <a:r>
              <a:rPr sz="2262" spc="-10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01" dirty="0">
                <a:solidFill>
                  <a:srgbClr val="FFFFFF"/>
                </a:solidFill>
                <a:latin typeface="Tahoma"/>
                <a:cs typeface="Tahoma"/>
              </a:rPr>
              <a:t>Пушкина:</a:t>
            </a:r>
            <a:endParaRPr sz="2262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5065" y="2720810"/>
            <a:ext cx="3775606" cy="4193411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R="148405" algn="ctr">
              <a:spcBef>
                <a:spcPts val="126"/>
              </a:spcBef>
            </a:pPr>
            <a:r>
              <a:rPr sz="2262" spc="75" dirty="0">
                <a:solidFill>
                  <a:srgbClr val="FFFFFF"/>
                </a:solidFill>
                <a:latin typeface="Tahoma"/>
                <a:cs typeface="Tahoma"/>
              </a:rPr>
              <a:t>«Медный</a:t>
            </a:r>
            <a:r>
              <a:rPr sz="2262" spc="-12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75" dirty="0">
                <a:solidFill>
                  <a:srgbClr val="FFFFFF"/>
                </a:solidFill>
                <a:latin typeface="Tahoma"/>
                <a:cs typeface="Tahoma"/>
              </a:rPr>
              <a:t>всадник»</a:t>
            </a:r>
            <a:endParaRPr sz="2262">
              <a:latin typeface="Tahoma"/>
              <a:cs typeface="Tahoma"/>
            </a:endParaRPr>
          </a:p>
          <a:p>
            <a:pPr marR="148405" algn="ctr"/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«Борис</a:t>
            </a:r>
            <a:r>
              <a:rPr sz="2262" spc="-10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3" dirty="0">
                <a:solidFill>
                  <a:srgbClr val="FFFFFF"/>
                </a:solidFill>
                <a:latin typeface="Tahoma"/>
                <a:cs typeface="Tahoma"/>
              </a:rPr>
              <a:t>Годунов»,</a:t>
            </a:r>
            <a:endParaRPr sz="2262">
              <a:latin typeface="Tahoma"/>
              <a:cs typeface="Tahoma"/>
            </a:endParaRPr>
          </a:p>
          <a:p>
            <a:pPr marR="149203" algn="ctr"/>
            <a:r>
              <a:rPr sz="2262" spc="94" dirty="0">
                <a:solidFill>
                  <a:srgbClr val="FFFFFF"/>
                </a:solidFill>
                <a:latin typeface="Tahoma"/>
                <a:cs typeface="Tahoma"/>
              </a:rPr>
              <a:t>«Руслан</a:t>
            </a:r>
            <a:r>
              <a:rPr sz="2262" spc="-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262" spc="-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94" dirty="0">
                <a:solidFill>
                  <a:srgbClr val="FFFFFF"/>
                </a:solidFill>
                <a:latin typeface="Tahoma"/>
                <a:cs typeface="Tahoma"/>
              </a:rPr>
              <a:t>Людмила»,</a:t>
            </a:r>
            <a:endParaRPr sz="2262">
              <a:latin typeface="Tahoma"/>
              <a:cs typeface="Tahoma"/>
            </a:endParaRPr>
          </a:p>
          <a:p>
            <a:pPr marR="69414" algn="ctr"/>
            <a:r>
              <a:rPr sz="2262" spc="-6" dirty="0">
                <a:solidFill>
                  <a:srgbClr val="FFFFFF"/>
                </a:solidFill>
                <a:latin typeface="Tahoma"/>
                <a:cs typeface="Tahoma"/>
              </a:rPr>
              <a:t>«Евгений</a:t>
            </a:r>
            <a:r>
              <a:rPr sz="2262" spc="-13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44" dirty="0">
                <a:solidFill>
                  <a:srgbClr val="FFFFFF"/>
                </a:solidFill>
                <a:latin typeface="Tahoma"/>
                <a:cs typeface="Tahoma"/>
              </a:rPr>
              <a:t>Онегин»,</a:t>
            </a:r>
            <a:endParaRPr sz="2262">
              <a:latin typeface="Tahoma"/>
              <a:cs typeface="Tahoma"/>
            </a:endParaRPr>
          </a:p>
          <a:p>
            <a:pPr marR="69414" algn="ctr"/>
            <a:r>
              <a:rPr sz="2262" spc="13" dirty="0">
                <a:solidFill>
                  <a:srgbClr val="FFFFFF"/>
                </a:solidFill>
                <a:latin typeface="Tahoma"/>
                <a:cs typeface="Tahoma"/>
              </a:rPr>
              <a:t>«Пиковая</a:t>
            </a:r>
            <a:r>
              <a:rPr sz="2262" spc="-12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57" dirty="0">
                <a:solidFill>
                  <a:srgbClr val="FFFFFF"/>
                </a:solidFill>
                <a:latin typeface="Tahoma"/>
                <a:cs typeface="Tahoma"/>
              </a:rPr>
              <a:t>Дама»,</a:t>
            </a:r>
            <a:endParaRPr sz="2262">
              <a:latin typeface="Tahoma"/>
              <a:cs typeface="Tahoma"/>
            </a:endParaRPr>
          </a:p>
          <a:p>
            <a:pPr marR="69414" algn="ctr"/>
            <a:r>
              <a:rPr sz="2262" spc="94" dirty="0">
                <a:solidFill>
                  <a:srgbClr val="FFFFFF"/>
                </a:solidFill>
                <a:latin typeface="Tahoma"/>
                <a:cs typeface="Tahoma"/>
              </a:rPr>
              <a:t>«Скупой</a:t>
            </a:r>
            <a:r>
              <a:rPr sz="2262" spc="-11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50" dirty="0">
                <a:solidFill>
                  <a:srgbClr val="FFFFFF"/>
                </a:solidFill>
                <a:latin typeface="Tahoma"/>
                <a:cs typeface="Tahoma"/>
              </a:rPr>
              <a:t>Рыцарь»,</a:t>
            </a:r>
            <a:endParaRPr sz="2262">
              <a:latin typeface="Tahoma"/>
              <a:cs typeface="Tahoma"/>
            </a:endParaRPr>
          </a:p>
          <a:p>
            <a:pPr marR="70213" algn="ctr"/>
            <a:r>
              <a:rPr sz="2262" spc="126" dirty="0">
                <a:solidFill>
                  <a:srgbClr val="FFFFFF"/>
                </a:solidFill>
                <a:latin typeface="Tahoma"/>
                <a:cs typeface="Tahoma"/>
              </a:rPr>
              <a:t>«Моцарт</a:t>
            </a:r>
            <a:r>
              <a:rPr sz="2262" spc="-11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262" spc="-10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Сальери»,</a:t>
            </a:r>
            <a:endParaRPr sz="2262">
              <a:latin typeface="Tahoma"/>
              <a:cs typeface="Tahoma"/>
            </a:endParaRPr>
          </a:p>
          <a:p>
            <a:pPr marR="69414" algn="ctr"/>
            <a:r>
              <a:rPr sz="2262" spc="82" dirty="0">
                <a:solidFill>
                  <a:srgbClr val="FFFFFF"/>
                </a:solidFill>
                <a:latin typeface="Tahoma"/>
                <a:cs typeface="Tahoma"/>
              </a:rPr>
              <a:t>«Капитанская</a:t>
            </a:r>
            <a:r>
              <a:rPr sz="2262" spc="-14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9" dirty="0">
                <a:solidFill>
                  <a:srgbClr val="FFFFFF"/>
                </a:solidFill>
                <a:latin typeface="Tahoma"/>
                <a:cs typeface="Tahoma"/>
              </a:rPr>
              <a:t>дочка»,</a:t>
            </a:r>
            <a:endParaRPr sz="2262">
              <a:latin typeface="Tahoma"/>
              <a:cs typeface="Tahoma"/>
            </a:endParaRPr>
          </a:p>
          <a:p>
            <a:pPr marR="69414" algn="ctr"/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«Каменный</a:t>
            </a:r>
            <a:r>
              <a:rPr sz="2262" spc="-11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-19" dirty="0">
                <a:solidFill>
                  <a:srgbClr val="FFFFFF"/>
                </a:solidFill>
                <a:latin typeface="Tahoma"/>
                <a:cs typeface="Tahoma"/>
              </a:rPr>
              <a:t>гость»,</a:t>
            </a:r>
            <a:endParaRPr sz="2262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«Сказка</a:t>
            </a:r>
            <a:r>
              <a:rPr sz="2262" spc="-11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251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262" spc="-10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245" dirty="0">
                <a:solidFill>
                  <a:srgbClr val="FFFFFF"/>
                </a:solidFill>
                <a:latin typeface="Tahoma"/>
                <a:cs typeface="Tahoma"/>
              </a:rPr>
              <a:t>Царе</a:t>
            </a:r>
            <a:r>
              <a:rPr sz="2262" spc="-10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26" dirty="0">
                <a:solidFill>
                  <a:srgbClr val="FFFFFF"/>
                </a:solidFill>
                <a:latin typeface="Tahoma"/>
                <a:cs typeface="Tahoma"/>
              </a:rPr>
              <a:t>Салтане»</a:t>
            </a:r>
            <a:endParaRPr sz="2262">
              <a:latin typeface="Tahoma"/>
              <a:cs typeface="Tahoma"/>
            </a:endParaRPr>
          </a:p>
          <a:p>
            <a:pPr marR="149203" algn="ctr"/>
            <a:r>
              <a:rPr sz="2262" spc="57" dirty="0">
                <a:solidFill>
                  <a:srgbClr val="FFFFFF"/>
                </a:solidFill>
                <a:latin typeface="Tahoma"/>
                <a:cs typeface="Tahoma"/>
              </a:rPr>
              <a:t>«Золотой</a:t>
            </a:r>
            <a:r>
              <a:rPr sz="2262" spc="-12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57" dirty="0">
                <a:solidFill>
                  <a:srgbClr val="FFFFFF"/>
                </a:solidFill>
                <a:latin typeface="Tahoma"/>
                <a:cs typeface="Tahoma"/>
              </a:rPr>
              <a:t>петущок»,</a:t>
            </a:r>
            <a:endParaRPr sz="2262">
              <a:latin typeface="Tahoma"/>
              <a:cs typeface="Tahoma"/>
            </a:endParaRPr>
          </a:p>
          <a:p>
            <a:pPr marR="149203" algn="ctr"/>
            <a:r>
              <a:rPr sz="2262" spc="-13" dirty="0">
                <a:solidFill>
                  <a:srgbClr val="FFFFFF"/>
                </a:solidFill>
                <a:latin typeface="Tahoma"/>
                <a:cs typeface="Tahoma"/>
              </a:rPr>
              <a:t>«Цыгане»</a:t>
            </a:r>
            <a:r>
              <a:rPr sz="2262" spc="-11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262" spc="-11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др.</a:t>
            </a:r>
            <a:endParaRPr sz="2262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801336" y="290426"/>
            <a:ext cx="7188091" cy="6909504"/>
            <a:chOff x="4616999" y="1004406"/>
            <a:chExt cx="5720649" cy="5498936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5537" y="1004406"/>
              <a:ext cx="3293999" cy="21971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6653" y="2029103"/>
              <a:ext cx="2780995" cy="22409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6999" y="3357551"/>
              <a:ext cx="3106500" cy="21150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57534" y="4455353"/>
              <a:ext cx="3071990" cy="20479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894" y="1342060"/>
            <a:ext cx="5330690" cy="712330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798" algn="ctr">
              <a:spcBef>
                <a:spcPts val="126"/>
              </a:spcBef>
            </a:pPr>
            <a:r>
              <a:rPr sz="2262" spc="143" dirty="0">
                <a:solidFill>
                  <a:srgbClr val="FFFFFF"/>
                </a:solidFill>
                <a:latin typeface="Tahoma"/>
                <a:cs typeface="Tahoma"/>
              </a:rPr>
              <a:t>АЛЕКСАНДР</a:t>
            </a:r>
            <a:r>
              <a:rPr sz="2262" spc="-10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07" dirty="0">
                <a:solidFill>
                  <a:srgbClr val="FFFFFF"/>
                </a:solidFill>
                <a:latin typeface="Tahoma"/>
                <a:cs typeface="Tahoma"/>
              </a:rPr>
              <a:t>ГЛАЗУНОВ</a:t>
            </a:r>
            <a:endParaRPr sz="2262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2262" spc="50" dirty="0">
                <a:solidFill>
                  <a:srgbClr val="FFFFFF"/>
                </a:solidFill>
                <a:latin typeface="Tahoma"/>
                <a:cs typeface="Tahoma"/>
              </a:rPr>
              <a:t>«Кантата</a:t>
            </a:r>
            <a:r>
              <a:rPr sz="2262" spc="-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6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262" spc="-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31" dirty="0">
                <a:solidFill>
                  <a:srgbClr val="FFFFFF"/>
                </a:solidFill>
                <a:latin typeface="Tahoma"/>
                <a:cs typeface="Tahoma"/>
              </a:rPr>
              <a:t>100-летию</a:t>
            </a:r>
            <a:r>
              <a:rPr sz="2262" spc="-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26" dirty="0">
                <a:solidFill>
                  <a:srgbClr val="FFFFFF"/>
                </a:solidFill>
                <a:latin typeface="Tahoma"/>
                <a:cs typeface="Tahoma"/>
              </a:rPr>
              <a:t>А.</a:t>
            </a:r>
            <a:r>
              <a:rPr sz="2262" spc="-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207" dirty="0">
                <a:solidFill>
                  <a:srgbClr val="FFFFFF"/>
                </a:solidFill>
                <a:latin typeface="Tahoma"/>
                <a:cs typeface="Tahoma"/>
              </a:rPr>
              <a:t>С.</a:t>
            </a:r>
            <a:r>
              <a:rPr sz="2262" spc="-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82" dirty="0">
                <a:solidFill>
                  <a:srgbClr val="FFFFFF"/>
                </a:solidFill>
                <a:latin typeface="Tahoma"/>
                <a:cs typeface="Tahoma"/>
              </a:rPr>
              <a:t>Пушкина»</a:t>
            </a:r>
            <a:endParaRPr sz="2262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3940" y="3065498"/>
            <a:ext cx="6227516" cy="3149087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769154" marR="756388" indent="-798" algn="ctr">
              <a:spcBef>
                <a:spcPts val="126"/>
              </a:spcBef>
            </a:pPr>
            <a:r>
              <a:rPr sz="2262" spc="119" dirty="0">
                <a:solidFill>
                  <a:srgbClr val="FFFFFF"/>
                </a:solidFill>
                <a:latin typeface="Tahoma"/>
                <a:cs typeface="Tahoma"/>
              </a:rPr>
              <a:t>Гала-концерт </a:t>
            </a:r>
            <a:r>
              <a:rPr sz="2262" spc="101" dirty="0">
                <a:solidFill>
                  <a:srgbClr val="FFFFFF"/>
                </a:solidFill>
                <a:latin typeface="Tahoma"/>
                <a:cs typeface="Tahoma"/>
              </a:rPr>
              <a:t>откроет </a:t>
            </a:r>
            <a:r>
              <a:rPr sz="2262" spc="10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94" dirty="0">
                <a:solidFill>
                  <a:srgbClr val="FFFFFF"/>
                </a:solidFill>
                <a:latin typeface="Tahoma"/>
                <a:cs typeface="Tahoma"/>
              </a:rPr>
              <a:t>Торжественная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07" dirty="0">
                <a:solidFill>
                  <a:srgbClr val="FFFFFF"/>
                </a:solidFill>
                <a:latin typeface="Tahoma"/>
                <a:cs typeface="Tahoma"/>
              </a:rPr>
              <a:t>кантата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-132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82" dirty="0">
                <a:solidFill>
                  <a:srgbClr val="FFFFFF"/>
                </a:solidFill>
                <a:latin typeface="Tahoma"/>
                <a:cs typeface="Tahoma"/>
              </a:rPr>
              <a:t>память</a:t>
            </a:r>
            <a:endParaRPr sz="2262">
              <a:latin typeface="Tahoma"/>
              <a:cs typeface="Tahoma"/>
            </a:endParaRPr>
          </a:p>
          <a:p>
            <a:pPr marL="98937" marR="89362" indent="798" algn="ctr"/>
            <a:r>
              <a:rPr sz="2262" spc="44" dirty="0">
                <a:solidFill>
                  <a:srgbClr val="FFFFFF"/>
                </a:solidFill>
                <a:latin typeface="Tahoma"/>
                <a:cs typeface="Tahoma"/>
              </a:rPr>
              <a:t>100-летней </a:t>
            </a:r>
            <a:r>
              <a:rPr sz="2262" spc="107" dirty="0">
                <a:solidFill>
                  <a:srgbClr val="FFFFFF"/>
                </a:solidFill>
                <a:latin typeface="Tahoma"/>
                <a:cs typeface="Tahoma"/>
              </a:rPr>
              <a:t>годовщины </a:t>
            </a:r>
            <a:r>
              <a:rPr sz="2262" spc="126" dirty="0">
                <a:solidFill>
                  <a:srgbClr val="FFFFFF"/>
                </a:solidFill>
                <a:latin typeface="Tahoma"/>
                <a:cs typeface="Tahoma"/>
              </a:rPr>
              <a:t>А. </a:t>
            </a:r>
            <a:r>
              <a:rPr sz="2262" spc="207" dirty="0">
                <a:solidFill>
                  <a:srgbClr val="FFFFFF"/>
                </a:solidFill>
                <a:latin typeface="Tahoma"/>
                <a:cs typeface="Tahoma"/>
              </a:rPr>
              <a:t>С. </a:t>
            </a:r>
            <a:r>
              <a:rPr sz="2262" spc="138" dirty="0">
                <a:solidFill>
                  <a:srgbClr val="FFFFFF"/>
                </a:solidFill>
                <a:latin typeface="Tahoma"/>
                <a:cs typeface="Tahoma"/>
              </a:rPr>
              <a:t>Пушкина </a:t>
            </a:r>
            <a:r>
              <a:rPr sz="2262" spc="201" dirty="0">
                <a:solidFill>
                  <a:srgbClr val="FFFFFF"/>
                </a:solidFill>
                <a:latin typeface="Tahoma"/>
                <a:cs typeface="Tahoma"/>
              </a:rPr>
              <a:t>— </a:t>
            </a:r>
            <a:r>
              <a:rPr sz="2262" spc="20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26" dirty="0">
                <a:solidFill>
                  <a:srgbClr val="FFFFFF"/>
                </a:solidFill>
                <a:latin typeface="Tahoma"/>
                <a:cs typeface="Tahoma"/>
              </a:rPr>
              <a:t>музыкальное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произведение,</a:t>
            </a:r>
            <a:r>
              <a:rPr sz="2262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201" dirty="0">
                <a:solidFill>
                  <a:srgbClr val="FFFFFF"/>
                </a:solidFill>
                <a:latin typeface="Tahoma"/>
                <a:cs typeface="Tahoma"/>
              </a:rPr>
              <a:t>написанное </a:t>
            </a:r>
            <a:r>
              <a:rPr sz="2262" spc="-69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239" dirty="0">
                <a:solidFill>
                  <a:srgbClr val="FFFFFF"/>
                </a:solidFill>
                <a:latin typeface="Tahoma"/>
                <a:cs typeface="Tahoma"/>
              </a:rPr>
              <a:t>Александром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94" dirty="0">
                <a:solidFill>
                  <a:srgbClr val="FFFFFF"/>
                </a:solidFill>
                <a:latin typeface="Tahoma"/>
                <a:cs typeface="Tahoma"/>
              </a:rPr>
              <a:t>Глазуновым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-132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6" dirty="0">
                <a:solidFill>
                  <a:srgbClr val="FFFFFF"/>
                </a:solidFill>
                <a:latin typeface="Tahoma"/>
                <a:cs typeface="Tahoma"/>
              </a:rPr>
              <a:t>189</a:t>
            </a:r>
            <a:r>
              <a:rPr sz="2262" spc="13" dirty="0">
                <a:solidFill>
                  <a:srgbClr val="FFFFFF"/>
                </a:solidFill>
                <a:latin typeface="Tahoma"/>
                <a:cs typeface="Tahoma"/>
              </a:rPr>
              <a:t>9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50" dirty="0">
                <a:solidFill>
                  <a:srgbClr val="FFFFFF"/>
                </a:solidFill>
                <a:latin typeface="Tahoma"/>
                <a:cs typeface="Tahoma"/>
              </a:rPr>
              <a:t>году.</a:t>
            </a:r>
            <a:endParaRPr sz="2262">
              <a:latin typeface="Tahoma"/>
              <a:cs typeface="Tahoma"/>
            </a:endParaRPr>
          </a:p>
          <a:p>
            <a:pPr marL="15958" marR="6383" indent="798" algn="ctr"/>
            <a:r>
              <a:rPr sz="2262" spc="50" dirty="0">
                <a:solidFill>
                  <a:srgbClr val="FFFFFF"/>
                </a:solidFill>
                <a:latin typeface="Tahoma"/>
                <a:cs typeface="Tahoma"/>
              </a:rPr>
              <a:t>«Кантата </a:t>
            </a:r>
            <a:r>
              <a:rPr sz="2262" spc="6" dirty="0">
                <a:solidFill>
                  <a:srgbClr val="FFFFFF"/>
                </a:solidFill>
                <a:latin typeface="Tahoma"/>
                <a:cs typeface="Tahoma"/>
              </a:rPr>
              <a:t>к </a:t>
            </a:r>
            <a:r>
              <a:rPr sz="2262" spc="31" dirty="0">
                <a:solidFill>
                  <a:srgbClr val="FFFFFF"/>
                </a:solidFill>
                <a:latin typeface="Tahoma"/>
                <a:cs typeface="Tahoma"/>
              </a:rPr>
              <a:t>100-летию </a:t>
            </a:r>
            <a:r>
              <a:rPr sz="2262" spc="126" dirty="0">
                <a:solidFill>
                  <a:srgbClr val="FFFFFF"/>
                </a:solidFill>
                <a:latin typeface="Tahoma"/>
                <a:cs typeface="Tahoma"/>
              </a:rPr>
              <a:t>А. </a:t>
            </a:r>
            <a:r>
              <a:rPr sz="2262" spc="207" dirty="0">
                <a:solidFill>
                  <a:srgbClr val="FFFFFF"/>
                </a:solidFill>
                <a:latin typeface="Tahoma"/>
                <a:cs typeface="Tahoma"/>
              </a:rPr>
              <a:t>С. </a:t>
            </a:r>
            <a:r>
              <a:rPr sz="2262" spc="82" dirty="0">
                <a:solidFill>
                  <a:srgbClr val="FFFFFF"/>
                </a:solidFill>
                <a:latin typeface="Tahoma"/>
                <a:cs typeface="Tahoma"/>
              </a:rPr>
              <a:t>Пушкина» </a:t>
            </a:r>
            <a:r>
              <a:rPr sz="2262" spc="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51" dirty="0">
                <a:solidFill>
                  <a:srgbClr val="FFFFFF"/>
                </a:solidFill>
                <a:latin typeface="Tahoma"/>
                <a:cs typeface="Tahoma"/>
              </a:rPr>
              <a:t>состоит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3" dirty="0">
                <a:solidFill>
                  <a:srgbClr val="FFFFFF"/>
                </a:solidFill>
                <a:latin typeface="Tahoma"/>
                <a:cs typeface="Tahoma"/>
              </a:rPr>
              <a:t>из</a:t>
            </a:r>
            <a:r>
              <a:rPr sz="2262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-50" dirty="0">
                <a:solidFill>
                  <a:srgbClr val="FFFFFF"/>
                </a:solidFill>
                <a:latin typeface="Tahoma"/>
                <a:cs typeface="Tahoma"/>
              </a:rPr>
              <a:t>пяти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01" dirty="0">
                <a:solidFill>
                  <a:srgbClr val="FFFFFF"/>
                </a:solidFill>
                <a:latin typeface="Tahoma"/>
                <a:cs typeface="Tahoma"/>
              </a:rPr>
              <a:t>частей,</a:t>
            </a:r>
            <a:r>
              <a:rPr sz="2262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220" dirty="0">
                <a:solidFill>
                  <a:srgbClr val="FFFFFF"/>
                </a:solidFill>
                <a:latin typeface="Tahoma"/>
                <a:cs typeface="Tahoma"/>
              </a:rPr>
              <a:t>написана</a:t>
            </a:r>
            <a:r>
              <a:rPr sz="2262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214" dirty="0">
                <a:solidFill>
                  <a:srgbClr val="FFFFFF"/>
                </a:solidFill>
                <a:latin typeface="Tahoma"/>
                <a:cs typeface="Tahoma"/>
              </a:rPr>
              <a:t>на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82" dirty="0">
                <a:solidFill>
                  <a:srgbClr val="FFFFFF"/>
                </a:solidFill>
                <a:latin typeface="Tahoma"/>
                <a:cs typeface="Tahoma"/>
              </a:rPr>
              <a:t>стихи </a:t>
            </a:r>
            <a:r>
              <a:rPr sz="2262" spc="-6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82" dirty="0">
                <a:solidFill>
                  <a:srgbClr val="FFFFFF"/>
                </a:solidFill>
                <a:latin typeface="Tahoma"/>
                <a:cs typeface="Tahoma"/>
              </a:rPr>
              <a:t>великого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-75" dirty="0">
                <a:solidFill>
                  <a:srgbClr val="FFFFFF"/>
                </a:solidFill>
                <a:latin typeface="Tahoma"/>
                <a:cs typeface="Tahoma"/>
              </a:rPr>
              <a:t>князя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9" dirty="0">
                <a:solidFill>
                  <a:srgbClr val="FFFFFF"/>
                </a:solidFill>
                <a:latin typeface="Tahoma"/>
                <a:cs typeface="Tahoma"/>
              </a:rPr>
              <a:t>Константина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220" dirty="0">
                <a:solidFill>
                  <a:srgbClr val="FFFFFF"/>
                </a:solidFill>
                <a:latin typeface="Tahoma"/>
                <a:cs typeface="Tahoma"/>
              </a:rPr>
              <a:t>Романова</a:t>
            </a:r>
            <a:endParaRPr sz="2262">
              <a:latin typeface="Tahoma"/>
              <a:cs typeface="Tahoma"/>
            </a:endParaRPr>
          </a:p>
          <a:p>
            <a:pPr marL="1596" algn="ctr"/>
            <a:r>
              <a:rPr sz="2262" spc="-31" dirty="0">
                <a:solidFill>
                  <a:srgbClr val="FFFFFF"/>
                </a:solidFill>
                <a:latin typeface="Tahoma"/>
                <a:cs typeface="Tahoma"/>
              </a:rPr>
              <a:t>для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220" dirty="0">
                <a:solidFill>
                  <a:srgbClr val="FFFFFF"/>
                </a:solidFill>
                <a:latin typeface="Tahoma"/>
                <a:cs typeface="Tahoma"/>
              </a:rPr>
              <a:t>симфонического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214" dirty="0">
                <a:solidFill>
                  <a:srgbClr val="FFFFFF"/>
                </a:solidFill>
                <a:latin typeface="Tahoma"/>
                <a:cs typeface="Tahoma"/>
              </a:rPr>
              <a:t>оркестра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214" dirty="0">
                <a:solidFill>
                  <a:srgbClr val="FFFFFF"/>
                </a:solidFill>
                <a:latin typeface="Tahoma"/>
                <a:cs typeface="Tahoma"/>
              </a:rPr>
              <a:t>хора</a:t>
            </a:r>
            <a:endParaRPr sz="2262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7067" y="1063937"/>
            <a:ext cx="5428150" cy="54281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4807" y="1196975"/>
            <a:ext cx="5971394" cy="5971847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15958">
              <a:spcBef>
                <a:spcPts val="126"/>
              </a:spcBef>
            </a:pP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Директор Всероссийского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19" dirty="0">
                <a:solidFill>
                  <a:srgbClr val="FFFFFF"/>
                </a:solidFill>
                <a:latin typeface="Calibri"/>
                <a:cs typeface="Calibri"/>
              </a:rPr>
              <a:t>музея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82" dirty="0">
                <a:solidFill>
                  <a:srgbClr val="FFFFFF"/>
                </a:solidFill>
                <a:latin typeface="Calibri"/>
                <a:cs typeface="Calibri"/>
              </a:rPr>
              <a:t>А.С.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38" dirty="0">
                <a:solidFill>
                  <a:srgbClr val="FFFFFF"/>
                </a:solidFill>
                <a:latin typeface="Calibri"/>
                <a:cs typeface="Calibri"/>
              </a:rPr>
              <a:t>Пушкина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38" dirty="0">
                <a:solidFill>
                  <a:srgbClr val="FFFFFF"/>
                </a:solidFill>
                <a:latin typeface="Calibri"/>
                <a:cs typeface="Calibri"/>
              </a:rPr>
              <a:t>(с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50" dirty="0">
                <a:solidFill>
                  <a:srgbClr val="FFFFFF"/>
                </a:solidFill>
                <a:latin typeface="Calibri"/>
                <a:cs typeface="Calibri"/>
              </a:rPr>
              <a:t>1988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57" dirty="0">
                <a:solidFill>
                  <a:srgbClr val="FFFFFF"/>
                </a:solidFill>
                <a:latin typeface="Calibri"/>
                <a:cs typeface="Calibri"/>
              </a:rPr>
              <a:t>г.</a:t>
            </a:r>
            <a:endParaRPr sz="1759" dirty="0">
              <a:latin typeface="Calibri"/>
              <a:cs typeface="Calibri"/>
            </a:endParaRPr>
          </a:p>
          <a:p>
            <a:pPr marL="15958" marR="68617"/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759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19" dirty="0">
                <a:solidFill>
                  <a:srgbClr val="FFFFFF"/>
                </a:solidFill>
                <a:latin typeface="Calibri"/>
                <a:cs typeface="Calibri"/>
              </a:rPr>
              <a:t>настоящее</a:t>
            </a:r>
            <a:r>
              <a:rPr sz="1759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19" dirty="0">
                <a:solidFill>
                  <a:srgbClr val="FFFFFF"/>
                </a:solidFill>
                <a:latin typeface="Calibri"/>
                <a:cs typeface="Calibri"/>
              </a:rPr>
              <a:t>время),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19" dirty="0">
                <a:solidFill>
                  <a:srgbClr val="FFFFFF"/>
                </a:solidFill>
                <a:latin typeface="Calibri"/>
                <a:cs typeface="Calibri"/>
              </a:rPr>
              <a:t>президент</a:t>
            </a:r>
            <a:r>
              <a:rPr sz="1759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31" dirty="0">
                <a:solidFill>
                  <a:srgbClr val="FFFFFF"/>
                </a:solidFill>
                <a:latin typeface="Calibri"/>
                <a:cs typeface="Calibri"/>
              </a:rPr>
              <a:t>Санкт-Петербургского</a:t>
            </a:r>
            <a:r>
              <a:rPr sz="1759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82" dirty="0">
                <a:solidFill>
                  <a:srgbClr val="FFFFFF"/>
                </a:solidFill>
                <a:latin typeface="Calibri"/>
                <a:cs typeface="Calibri"/>
              </a:rPr>
              <a:t>Пуш- </a:t>
            </a:r>
            <a:r>
              <a:rPr sz="1759" spc="-3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13" dirty="0">
                <a:solidFill>
                  <a:srgbClr val="FFFFFF"/>
                </a:solidFill>
                <a:latin typeface="Calibri"/>
                <a:cs typeface="Calibri"/>
              </a:rPr>
              <a:t>кинского</a:t>
            </a:r>
            <a:r>
              <a:rPr sz="1759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25" dirty="0">
                <a:solidFill>
                  <a:srgbClr val="FFFFFF"/>
                </a:solidFill>
                <a:latin typeface="Calibri"/>
                <a:cs typeface="Calibri"/>
              </a:rPr>
              <a:t>фонда</a:t>
            </a:r>
            <a:r>
              <a:rPr sz="1759" spc="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19" dirty="0">
                <a:solidFill>
                  <a:srgbClr val="FFFFFF"/>
                </a:solidFill>
                <a:latin typeface="Calibri"/>
                <a:cs typeface="Calibri"/>
              </a:rPr>
              <a:t>культуры,</a:t>
            </a:r>
            <a:r>
              <a:rPr sz="1759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6" dirty="0">
                <a:solidFill>
                  <a:srgbClr val="FFFFFF"/>
                </a:solidFill>
                <a:latin typeface="Calibri"/>
                <a:cs typeface="Calibri"/>
              </a:rPr>
              <a:t>заслуженный</a:t>
            </a:r>
            <a:r>
              <a:rPr sz="1759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44" dirty="0">
                <a:solidFill>
                  <a:srgbClr val="FFFFFF"/>
                </a:solidFill>
                <a:latin typeface="Calibri"/>
                <a:cs typeface="Calibri"/>
              </a:rPr>
              <a:t>деятель</a:t>
            </a:r>
            <a:r>
              <a:rPr sz="1759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31" dirty="0">
                <a:solidFill>
                  <a:srgbClr val="FFFFFF"/>
                </a:solidFill>
                <a:latin typeface="Calibri"/>
                <a:cs typeface="Calibri"/>
              </a:rPr>
              <a:t>искусств </a:t>
            </a:r>
            <a:r>
              <a:rPr sz="1759" spc="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63" dirty="0">
                <a:solidFill>
                  <a:srgbClr val="FFFFFF"/>
                </a:solidFill>
                <a:latin typeface="Calibri"/>
                <a:cs typeface="Calibri"/>
              </a:rPr>
              <a:t>РФ, </a:t>
            </a:r>
            <a:r>
              <a:rPr sz="1759" spc="-19" dirty="0">
                <a:solidFill>
                  <a:srgbClr val="FFFFFF"/>
                </a:solidFill>
                <a:latin typeface="Calibri"/>
                <a:cs typeface="Calibri"/>
              </a:rPr>
              <a:t>член </a:t>
            </a:r>
            <a:r>
              <a:rPr sz="1759" spc="38" dirty="0">
                <a:solidFill>
                  <a:srgbClr val="FFFFFF"/>
                </a:solidFill>
                <a:latin typeface="Calibri"/>
                <a:cs typeface="Calibri"/>
              </a:rPr>
              <a:t>Пушкинской </a:t>
            </a:r>
            <a:r>
              <a:rPr sz="1759" spc="13" dirty="0">
                <a:solidFill>
                  <a:srgbClr val="FFFFFF"/>
                </a:solidFill>
                <a:latin typeface="Calibri"/>
                <a:cs typeface="Calibri"/>
              </a:rPr>
              <a:t>Комиссии 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Российской </a:t>
            </a:r>
            <a:r>
              <a:rPr sz="1759" spc="-13" dirty="0">
                <a:solidFill>
                  <a:srgbClr val="FFFFFF"/>
                </a:solidFill>
                <a:latin typeface="Calibri"/>
                <a:cs typeface="Calibri"/>
              </a:rPr>
              <a:t>Академии </a:t>
            </a:r>
            <a:r>
              <a:rPr sz="1759" spc="-6" dirty="0">
                <a:solidFill>
                  <a:srgbClr val="FFFFFF"/>
                </a:solidFill>
                <a:latin typeface="Calibri"/>
                <a:cs typeface="Calibri"/>
              </a:rPr>
              <a:t>наук. </a:t>
            </a:r>
            <a:r>
              <a:rPr sz="1759" spc="-38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19" dirty="0">
                <a:solidFill>
                  <a:srgbClr val="FFFFFF"/>
                </a:solidFill>
                <a:latin typeface="Calibri"/>
                <a:cs typeface="Calibri"/>
              </a:rPr>
              <a:t>член </a:t>
            </a:r>
            <a:r>
              <a:rPr sz="1759" spc="-25" dirty="0">
                <a:solidFill>
                  <a:srgbClr val="FFFFFF"/>
                </a:solidFill>
                <a:latin typeface="Calibri"/>
                <a:cs typeface="Calibri"/>
              </a:rPr>
              <a:t>Международного </a:t>
            </a:r>
            <a:r>
              <a:rPr sz="1759" spc="31" dirty="0">
                <a:solidFill>
                  <a:srgbClr val="FFFFFF"/>
                </a:solidFill>
                <a:latin typeface="Calibri"/>
                <a:cs typeface="Calibri"/>
              </a:rPr>
              <a:t>Совета </a:t>
            </a:r>
            <a:r>
              <a:rPr sz="1759" spc="-44" dirty="0">
                <a:solidFill>
                  <a:srgbClr val="FFFFFF"/>
                </a:solidFill>
                <a:latin typeface="Calibri"/>
                <a:cs typeface="Calibri"/>
              </a:rPr>
              <a:t>музеев </a:t>
            </a:r>
            <a:r>
              <a:rPr sz="1759" spc="88" dirty="0">
                <a:solidFill>
                  <a:srgbClr val="FFFFFF"/>
                </a:solidFill>
                <a:latin typeface="Calibri"/>
                <a:cs typeface="Calibri"/>
              </a:rPr>
              <a:t>(ИКОМ), </a:t>
            </a:r>
            <a:r>
              <a:rPr sz="1759" spc="-19" dirty="0">
                <a:solidFill>
                  <a:srgbClr val="FFFFFF"/>
                </a:solidFill>
                <a:latin typeface="Calibri"/>
                <a:cs typeface="Calibri"/>
              </a:rPr>
              <a:t>член </a:t>
            </a:r>
            <a:r>
              <a:rPr sz="1759" spc="19" dirty="0">
                <a:solidFill>
                  <a:srgbClr val="FFFFFF"/>
                </a:solidFill>
                <a:latin typeface="Calibri"/>
                <a:cs typeface="Calibri"/>
              </a:rPr>
              <a:t>Союза </a:t>
            </a:r>
            <a:r>
              <a:rPr sz="1759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кинематографистов России, </a:t>
            </a:r>
            <a:r>
              <a:rPr sz="1759" spc="-19" dirty="0">
                <a:solidFill>
                  <a:srgbClr val="FFFFFF"/>
                </a:solidFill>
                <a:latin typeface="Calibri"/>
                <a:cs typeface="Calibri"/>
              </a:rPr>
              <a:t>член </a:t>
            </a:r>
            <a:r>
              <a:rPr sz="1759" spc="31" dirty="0">
                <a:solidFill>
                  <a:srgbClr val="FFFFFF"/>
                </a:solidFill>
                <a:latin typeface="Calibri"/>
                <a:cs typeface="Calibri"/>
              </a:rPr>
              <a:t>Совета 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по государственной </a:t>
            </a:r>
            <a:r>
              <a:rPr sz="1759" spc="-38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19" dirty="0">
                <a:solidFill>
                  <a:srgbClr val="FFFFFF"/>
                </a:solidFill>
                <a:latin typeface="Calibri"/>
                <a:cs typeface="Calibri"/>
              </a:rPr>
              <a:t>культурной 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политике </a:t>
            </a:r>
            <a:r>
              <a:rPr sz="1759" spc="13" dirty="0">
                <a:solidFill>
                  <a:srgbClr val="FFFFFF"/>
                </a:solidFill>
                <a:latin typeface="Calibri"/>
                <a:cs typeface="Calibri"/>
              </a:rPr>
              <a:t>при </a:t>
            </a:r>
            <a:r>
              <a:rPr sz="1759" spc="-57" dirty="0">
                <a:solidFill>
                  <a:srgbClr val="FFFFFF"/>
                </a:solidFill>
                <a:latin typeface="Calibri"/>
                <a:cs typeface="Calibri"/>
              </a:rPr>
              <a:t>Председателе </a:t>
            </a:r>
            <a:r>
              <a:rPr sz="1759" spc="31" dirty="0">
                <a:solidFill>
                  <a:srgbClr val="FFFFFF"/>
                </a:solidFill>
                <a:latin typeface="Calibri"/>
                <a:cs typeface="Calibri"/>
              </a:rPr>
              <a:t>Совета </a:t>
            </a:r>
            <a:r>
              <a:rPr sz="1759" spc="-31" dirty="0">
                <a:solidFill>
                  <a:srgbClr val="FFFFFF"/>
                </a:solidFill>
                <a:latin typeface="Calibri"/>
                <a:cs typeface="Calibri"/>
              </a:rPr>
              <a:t>Федерации </a:t>
            </a:r>
            <a:r>
              <a:rPr sz="1759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Российской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31" dirty="0">
                <a:solidFill>
                  <a:srgbClr val="FFFFFF"/>
                </a:solidFill>
                <a:latin typeface="Calibri"/>
                <a:cs typeface="Calibri"/>
              </a:rPr>
              <a:t>Федерации,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25" dirty="0">
                <a:solidFill>
                  <a:srgbClr val="FFFFFF"/>
                </a:solidFill>
                <a:latin typeface="Calibri"/>
                <a:cs typeface="Calibri"/>
              </a:rPr>
              <a:t>кандидат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13" dirty="0">
                <a:solidFill>
                  <a:srgbClr val="FFFFFF"/>
                </a:solidFill>
                <a:latin typeface="Calibri"/>
                <a:cs typeface="Calibri"/>
              </a:rPr>
              <a:t>исторических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6" dirty="0">
                <a:solidFill>
                  <a:srgbClr val="FFFFFF"/>
                </a:solidFill>
                <a:latin typeface="Calibri"/>
                <a:cs typeface="Calibri"/>
              </a:rPr>
              <a:t>наук,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13" dirty="0">
                <a:solidFill>
                  <a:srgbClr val="FFFFFF"/>
                </a:solidFill>
                <a:latin typeface="Calibri"/>
                <a:cs typeface="Calibri"/>
              </a:rPr>
              <a:t>доктор </a:t>
            </a:r>
            <a:r>
              <a:rPr sz="1759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13" dirty="0">
                <a:solidFill>
                  <a:srgbClr val="FFFFFF"/>
                </a:solidFill>
                <a:latin typeface="Calibri"/>
                <a:cs typeface="Calibri"/>
              </a:rPr>
              <a:t>культурологии, 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профессор, просветитель,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13" dirty="0">
                <a:solidFill>
                  <a:srgbClr val="FFFFFF"/>
                </a:solidFill>
                <a:latin typeface="Calibri"/>
                <a:cs typeface="Calibri"/>
              </a:rPr>
              <a:t>лектор, </a:t>
            </a:r>
            <a:r>
              <a:rPr sz="1759" spc="-19" dirty="0">
                <a:solidFill>
                  <a:srgbClr val="FFFFFF"/>
                </a:solidFill>
                <a:latin typeface="Calibri"/>
                <a:cs typeface="Calibri"/>
              </a:rPr>
              <a:t>писатель, </a:t>
            </a:r>
            <a:r>
              <a:rPr sz="1759" spc="-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31" dirty="0">
                <a:solidFill>
                  <a:srgbClr val="FFFFFF"/>
                </a:solidFill>
                <a:latin typeface="Calibri"/>
                <a:cs typeface="Calibri"/>
              </a:rPr>
              <a:t>Почётный</a:t>
            </a:r>
            <a:r>
              <a:rPr sz="1759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гражданин </a:t>
            </a:r>
            <a:r>
              <a:rPr sz="1759" spc="-57" dirty="0">
                <a:solidFill>
                  <a:srgbClr val="FFFFFF"/>
                </a:solidFill>
                <a:latin typeface="Calibri"/>
                <a:cs typeface="Calibri"/>
              </a:rPr>
              <a:t>г.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63" dirty="0" err="1">
                <a:solidFill>
                  <a:srgbClr val="FFFFFF"/>
                </a:solidFill>
                <a:latin typeface="Calibri"/>
                <a:cs typeface="Calibri"/>
              </a:rPr>
              <a:t>Пушкин</a:t>
            </a:r>
            <a:endParaRPr lang="ru-RU" sz="1759" spc="63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5958" marR="68617"/>
            <a:endParaRPr sz="1759" dirty="0">
              <a:latin typeface="Calibri"/>
              <a:cs typeface="Calibri"/>
            </a:endParaRPr>
          </a:p>
          <a:p>
            <a:pPr marL="15958" marR="6383"/>
            <a:r>
              <a:rPr sz="1759" spc="13" dirty="0" err="1">
                <a:solidFill>
                  <a:srgbClr val="FFFFFF"/>
                </a:solidFill>
                <a:latin typeface="Calibri"/>
                <a:cs typeface="Calibri"/>
              </a:rPr>
              <a:t>Осуществляет</a:t>
            </a:r>
            <a:r>
              <a:rPr sz="1759" spc="13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курирование </a:t>
            </a:r>
            <a:r>
              <a:rPr sz="1759" spc="-6" dirty="0">
                <a:solidFill>
                  <a:srgbClr val="FFFFFF"/>
                </a:solidFill>
                <a:latin typeface="Calibri"/>
                <a:cs typeface="Calibri"/>
              </a:rPr>
              <a:t>всех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13" dirty="0">
                <a:solidFill>
                  <a:srgbClr val="FFFFFF"/>
                </a:solidFill>
                <a:latin typeface="Calibri"/>
                <a:cs typeface="Calibri"/>
              </a:rPr>
              <a:t>направлений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проекта, </a:t>
            </a:r>
            <a:r>
              <a:rPr sz="1759" spc="19" dirty="0">
                <a:solidFill>
                  <a:srgbClr val="FFFFFF"/>
                </a:solidFill>
                <a:latin typeface="Calibri"/>
                <a:cs typeface="Calibri"/>
              </a:rPr>
              <a:t>со- </a:t>
            </a:r>
            <a:r>
              <a:rPr sz="1759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50" dirty="0">
                <a:solidFill>
                  <a:srgbClr val="FFFFFF"/>
                </a:solidFill>
                <a:latin typeface="Calibri"/>
                <a:cs typeface="Calibri"/>
              </a:rPr>
              <a:t>здание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6" dirty="0">
                <a:solidFill>
                  <a:srgbClr val="FFFFFF"/>
                </a:solidFill>
                <a:latin typeface="Calibri"/>
                <a:cs typeface="Calibri"/>
              </a:rPr>
              <a:t>концепции,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31" dirty="0">
                <a:solidFill>
                  <a:srgbClr val="FFFFFF"/>
                </a:solidFill>
                <a:latin typeface="Calibri"/>
                <a:cs typeface="Calibri"/>
              </a:rPr>
              <a:t>проведения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13" dirty="0">
                <a:solidFill>
                  <a:srgbClr val="FFFFFF"/>
                </a:solidFill>
                <a:latin typeface="Calibri"/>
                <a:cs typeface="Calibri"/>
              </a:rPr>
              <a:t>мастер-классов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13" dirty="0">
                <a:solidFill>
                  <a:srgbClr val="FFFFFF"/>
                </a:solidFill>
                <a:latin typeface="Calibri"/>
                <a:cs typeface="Calibri"/>
              </a:rPr>
              <a:t>лекций, </a:t>
            </a:r>
            <a:r>
              <a:rPr sz="1759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организация </a:t>
            </a:r>
            <a:r>
              <a:rPr sz="1759" spc="13" dirty="0">
                <a:solidFill>
                  <a:srgbClr val="FFFFFF"/>
                </a:solidFill>
                <a:latin typeface="Calibri"/>
                <a:cs typeface="Calibri"/>
              </a:rPr>
              <a:t>выставок,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31" dirty="0">
                <a:solidFill>
                  <a:srgbClr val="FFFFFF"/>
                </a:solidFill>
                <a:latin typeface="Calibri"/>
                <a:cs typeface="Calibri"/>
              </a:rPr>
              <a:t>взаимодействие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с </a:t>
            </a:r>
            <a:r>
              <a:rPr sz="1759" spc="-19" dirty="0">
                <a:solidFill>
                  <a:srgbClr val="FFFFFF"/>
                </a:solidFill>
                <a:latin typeface="Calibri"/>
                <a:cs typeface="Calibri"/>
              </a:rPr>
              <a:t>музеями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 архива- </a:t>
            </a:r>
            <a:r>
              <a:rPr sz="1759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31" dirty="0">
                <a:solidFill>
                  <a:srgbClr val="FFFFFF"/>
                </a:solidFill>
                <a:latin typeface="Calibri"/>
                <a:cs typeface="Calibri"/>
              </a:rPr>
              <a:t>ми,</a:t>
            </a:r>
            <a:r>
              <a:rPr sz="1759" spc="6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13" dirty="0">
                <a:solidFill>
                  <a:srgbClr val="FFFFFF"/>
                </a:solidFill>
                <a:latin typeface="Calibri"/>
                <a:cs typeface="Calibri"/>
              </a:rPr>
              <a:t>информационное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31" dirty="0">
                <a:solidFill>
                  <a:srgbClr val="FFFFFF"/>
                </a:solidFill>
                <a:latin typeface="Calibri"/>
                <a:cs typeface="Calibri"/>
              </a:rPr>
              <a:t>сопровождение,</a:t>
            </a:r>
            <a:r>
              <a:rPr sz="1759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31" dirty="0">
                <a:solidFill>
                  <a:srgbClr val="FFFFFF"/>
                </a:solidFill>
                <a:latin typeface="Calibri"/>
                <a:cs typeface="Calibri"/>
              </a:rPr>
              <a:t>предоставление</a:t>
            </a:r>
            <a:r>
              <a:rPr sz="1759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38" dirty="0">
                <a:solidFill>
                  <a:srgbClr val="FFFFFF"/>
                </a:solidFill>
                <a:latin typeface="Calibri"/>
                <a:cs typeface="Calibri"/>
              </a:rPr>
              <a:t>уни- </a:t>
            </a:r>
            <a:r>
              <a:rPr sz="1759" spc="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13" dirty="0">
                <a:solidFill>
                  <a:srgbClr val="FFFFFF"/>
                </a:solidFill>
                <a:latin typeface="Calibri"/>
                <a:cs typeface="Calibri"/>
              </a:rPr>
              <a:t>кальных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38" dirty="0">
                <a:solidFill>
                  <a:srgbClr val="FFFFFF"/>
                </a:solidFill>
                <a:latin typeface="Calibri"/>
                <a:cs typeface="Calibri"/>
              </a:rPr>
              <a:t>материалов,</a:t>
            </a:r>
            <a:r>
              <a:rPr sz="1759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31" dirty="0">
                <a:solidFill>
                  <a:srgbClr val="FFFFFF"/>
                </a:solidFill>
                <a:latin typeface="Calibri"/>
                <a:cs typeface="Calibri"/>
              </a:rPr>
              <a:t>диалог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с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6" dirty="0">
                <a:solidFill>
                  <a:srgbClr val="FFFFFF"/>
                </a:solidFill>
                <a:latin typeface="Calibri"/>
                <a:cs typeface="Calibri"/>
              </a:rPr>
              <a:t>потомками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38" dirty="0">
                <a:solidFill>
                  <a:srgbClr val="FFFFFF"/>
                </a:solidFill>
                <a:latin typeface="Calibri"/>
                <a:cs typeface="Calibri"/>
              </a:rPr>
              <a:t>Пушкина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 в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38" dirty="0">
                <a:solidFill>
                  <a:srgbClr val="FFFFFF"/>
                </a:solidFill>
                <a:latin typeface="Calibri"/>
                <a:cs typeface="Calibri"/>
              </a:rPr>
              <a:t>мире, </a:t>
            </a:r>
            <a:r>
              <a:rPr sz="1759" spc="-3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19" dirty="0">
                <a:solidFill>
                  <a:srgbClr val="FFFFFF"/>
                </a:solidFill>
                <a:latin typeface="Calibri"/>
                <a:cs typeface="Calibri"/>
              </a:rPr>
              <a:t>помощь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 в</a:t>
            </a:r>
            <a:r>
              <a:rPr sz="1759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13" dirty="0">
                <a:solidFill>
                  <a:srgbClr val="FFFFFF"/>
                </a:solidFill>
                <a:latin typeface="Calibri"/>
                <a:cs typeface="Calibri"/>
              </a:rPr>
              <a:t>согласовании</a:t>
            </a:r>
            <a:r>
              <a:rPr sz="1759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44" dirty="0">
                <a:solidFill>
                  <a:srgbClr val="FFFFFF"/>
                </a:solidFill>
                <a:latin typeface="Calibri"/>
                <a:cs typeface="Calibri"/>
              </a:rPr>
              <a:t>приезда</a:t>
            </a:r>
            <a:r>
              <a:rPr sz="1759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25" dirty="0">
                <a:solidFill>
                  <a:srgbClr val="FFFFFF"/>
                </a:solidFill>
                <a:latin typeface="Calibri"/>
                <a:cs typeface="Calibri"/>
              </a:rPr>
              <a:t>членов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63" dirty="0">
                <a:solidFill>
                  <a:srgbClr val="FFFFFF"/>
                </a:solidFill>
                <a:latin typeface="Calibri"/>
                <a:cs typeface="Calibri"/>
              </a:rPr>
              <a:t>семей</a:t>
            </a:r>
            <a:r>
              <a:rPr sz="1759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6" dirty="0">
                <a:solidFill>
                  <a:srgbClr val="FFFFFF"/>
                </a:solidFill>
                <a:latin typeface="Calibri"/>
                <a:cs typeface="Calibri"/>
              </a:rPr>
              <a:t>потомков</a:t>
            </a:r>
            <a:r>
              <a:rPr sz="1759" spc="13" dirty="0">
                <a:solidFill>
                  <a:srgbClr val="FFFFFF"/>
                </a:solidFill>
                <a:latin typeface="Calibri"/>
                <a:cs typeface="Calibri"/>
              </a:rPr>
              <a:t> поэта </a:t>
            </a:r>
            <a:r>
              <a:rPr sz="1759" spc="-3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759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Россию </a:t>
            </a:r>
            <a:r>
              <a:rPr sz="1759" spc="-38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31" dirty="0">
                <a:solidFill>
                  <a:srgbClr val="FFFFFF"/>
                </a:solidFill>
                <a:latin typeface="Calibri"/>
                <a:cs typeface="Calibri"/>
              </a:rPr>
              <a:t>участия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759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мероприятиях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проекта,  </a:t>
            </a:r>
            <a:r>
              <a:rPr sz="1759" spc="-69" dirty="0">
                <a:solidFill>
                  <a:srgbClr val="FFFFFF"/>
                </a:solidFill>
                <a:latin typeface="Calibri"/>
                <a:cs typeface="Calibri"/>
              </a:rPr>
              <a:t>ведение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31" dirty="0">
                <a:solidFill>
                  <a:srgbClr val="FFFFFF"/>
                </a:solidFill>
                <a:latin typeface="Calibri"/>
                <a:cs typeface="Calibri"/>
              </a:rPr>
              <a:t>цере- </a:t>
            </a:r>
            <a:r>
              <a:rPr sz="1759" spc="-38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13" dirty="0">
                <a:solidFill>
                  <a:srgbClr val="FFFFFF"/>
                </a:solidFill>
                <a:latin typeface="Calibri"/>
                <a:cs typeface="Calibri"/>
              </a:rPr>
              <a:t>монии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13" dirty="0">
                <a:solidFill>
                  <a:srgbClr val="FFFFFF"/>
                </a:solidFill>
                <a:latin typeface="Calibri"/>
                <a:cs typeface="Calibri"/>
              </a:rPr>
              <a:t>награждения</a:t>
            </a:r>
            <a:r>
              <a:rPr sz="1759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44" dirty="0">
                <a:solidFill>
                  <a:srgbClr val="FFFFFF"/>
                </a:solidFill>
                <a:latin typeface="Calibri"/>
                <a:cs typeface="Calibri"/>
              </a:rPr>
              <a:t>победителей</a:t>
            </a:r>
            <a:r>
              <a:rPr sz="1759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19" dirty="0">
                <a:solidFill>
                  <a:srgbClr val="FFFFFF"/>
                </a:solidFill>
                <a:latin typeface="Calibri"/>
                <a:cs typeface="Calibri"/>
              </a:rPr>
              <a:t>Конкурса,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13" dirty="0">
                <a:solidFill>
                  <a:srgbClr val="FFFFFF"/>
                </a:solidFill>
                <a:latin typeface="Calibri"/>
                <a:cs typeface="Calibri"/>
              </a:rPr>
              <a:t>написание</a:t>
            </a:r>
            <a:r>
              <a:rPr sz="1759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19" dirty="0">
                <a:solidFill>
                  <a:srgbClr val="FFFFFF"/>
                </a:solidFill>
                <a:latin typeface="Calibri"/>
                <a:cs typeface="Calibri"/>
              </a:rPr>
              <a:t>сцена- </a:t>
            </a:r>
            <a:r>
              <a:rPr sz="1759" spc="-3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13" dirty="0">
                <a:solidFill>
                  <a:srgbClr val="FFFFFF"/>
                </a:solidFill>
                <a:latin typeface="Calibri"/>
                <a:cs typeface="Calibri"/>
              </a:rPr>
              <a:t>рия </a:t>
            </a:r>
            <a:r>
              <a:rPr sz="1759" spc="-31" dirty="0">
                <a:solidFill>
                  <a:srgbClr val="FFFFFF"/>
                </a:solidFill>
                <a:latin typeface="Calibri"/>
                <a:cs typeface="Calibri"/>
              </a:rPr>
              <a:t>Гран-маскарада </a:t>
            </a:r>
            <a:r>
              <a:rPr sz="1759" spc="31" dirty="0">
                <a:solidFill>
                  <a:srgbClr val="FFFFFF"/>
                </a:solidFill>
                <a:latin typeface="Calibri"/>
                <a:cs typeface="Calibri"/>
              </a:rPr>
              <a:t>«Пушкинский </a:t>
            </a:r>
            <a:r>
              <a:rPr sz="1759" spc="-57" dirty="0">
                <a:solidFill>
                  <a:srgbClr val="FFFFFF"/>
                </a:solidFill>
                <a:latin typeface="Calibri"/>
                <a:cs typeface="Calibri"/>
              </a:rPr>
              <a:t>бал» </a:t>
            </a:r>
            <a:r>
              <a:rPr sz="1759" spc="-50" dirty="0">
                <a:solidFill>
                  <a:srgbClr val="FFFFFF"/>
                </a:solidFill>
                <a:latin typeface="Calibri"/>
                <a:cs typeface="Calibri"/>
              </a:rPr>
              <a:t>2024,</a:t>
            </a:r>
            <a:r>
              <a:rPr sz="1759" spc="6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консультации </a:t>
            </a:r>
            <a:r>
              <a:rPr sz="1759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по </a:t>
            </a:r>
            <a:r>
              <a:rPr sz="1759" spc="-13" dirty="0">
                <a:solidFill>
                  <a:srgbClr val="FFFFFF"/>
                </a:solidFill>
                <a:latin typeface="Calibri"/>
                <a:cs typeface="Calibri"/>
              </a:rPr>
              <a:t>вопросам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19" dirty="0">
                <a:solidFill>
                  <a:srgbClr val="FFFFFF"/>
                </a:solidFill>
                <a:latin typeface="Calibri"/>
                <a:cs typeface="Calibri"/>
              </a:rPr>
              <a:t>истории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25" dirty="0">
                <a:solidFill>
                  <a:srgbClr val="FFFFFF"/>
                </a:solidFill>
                <a:latin typeface="Calibri"/>
                <a:cs typeface="Calibri"/>
              </a:rPr>
              <a:t>культуры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быта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25" dirty="0">
                <a:solidFill>
                  <a:srgbClr val="FFFFFF"/>
                </a:solidFill>
                <a:latin typeface="Calibri"/>
                <a:cs typeface="Calibri"/>
              </a:rPr>
              <a:t>пушкинской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эпохи,</a:t>
            </a:r>
            <a:endParaRPr sz="1759" dirty="0">
              <a:latin typeface="Calibri"/>
              <a:cs typeface="Calibri"/>
            </a:endParaRPr>
          </a:p>
          <a:p>
            <a:pPr marL="15958"/>
            <a:r>
              <a:rPr sz="1759" spc="-7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6" dirty="0">
                <a:solidFill>
                  <a:srgbClr val="FFFFFF"/>
                </a:solidFill>
                <a:latin typeface="Calibri"/>
                <a:cs typeface="Calibri"/>
              </a:rPr>
              <a:t>также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по </a:t>
            </a:r>
            <a:r>
              <a:rPr sz="1759" spc="-13" dirty="0">
                <a:solidFill>
                  <a:srgbClr val="FFFFFF"/>
                </a:solidFill>
                <a:latin typeface="Calibri"/>
                <a:cs typeface="Calibri"/>
              </a:rPr>
              <a:t>вопросам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13" dirty="0">
                <a:solidFill>
                  <a:srgbClr val="FFFFFF"/>
                </a:solidFill>
                <a:latin typeface="Calibri"/>
                <a:cs typeface="Calibri"/>
              </a:rPr>
              <a:t>реконструкции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50" dirty="0">
                <a:solidFill>
                  <a:srgbClr val="FFFFFF"/>
                </a:solidFill>
                <a:latin typeface="Calibri"/>
                <a:cs typeface="Calibri"/>
              </a:rPr>
              <a:t>бала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50" dirty="0">
                <a:solidFill>
                  <a:srgbClr val="FFFFFF"/>
                </a:solidFill>
                <a:latin typeface="Calibri"/>
                <a:cs typeface="Calibri"/>
              </a:rPr>
              <a:t>1899</a:t>
            </a:r>
            <a:r>
              <a:rPr sz="17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9" spc="-44" dirty="0">
                <a:solidFill>
                  <a:srgbClr val="FFFFFF"/>
                </a:solidFill>
                <a:latin typeface="Calibri"/>
                <a:cs typeface="Calibri"/>
              </a:rPr>
              <a:t>года.</a:t>
            </a:r>
            <a:endParaRPr sz="1759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4807" y="271036"/>
            <a:ext cx="3912843" cy="364222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15958">
              <a:spcBef>
                <a:spcPts val="126"/>
              </a:spcBef>
            </a:pPr>
            <a:r>
              <a:rPr spc="-63" dirty="0">
                <a:latin typeface="Palatino Linotype"/>
                <a:cs typeface="Palatino Linotype"/>
              </a:rPr>
              <a:t>С</a:t>
            </a:r>
            <a:r>
              <a:rPr spc="-201" dirty="0">
                <a:latin typeface="Palatino Linotype"/>
                <a:cs typeface="Palatino Linotype"/>
              </a:rPr>
              <a:t>е</a:t>
            </a:r>
            <a:r>
              <a:rPr spc="-270" dirty="0">
                <a:latin typeface="Palatino Linotype"/>
                <a:cs typeface="Palatino Linotype"/>
              </a:rPr>
              <a:t>р</a:t>
            </a:r>
            <a:r>
              <a:rPr spc="-31" dirty="0">
                <a:latin typeface="Palatino Linotype"/>
                <a:cs typeface="Palatino Linotype"/>
              </a:rPr>
              <a:t>г</a:t>
            </a:r>
            <a:r>
              <a:rPr spc="-201" dirty="0">
                <a:latin typeface="Palatino Linotype"/>
                <a:cs typeface="Palatino Linotype"/>
              </a:rPr>
              <a:t>ей</a:t>
            </a:r>
            <a:r>
              <a:rPr spc="-75" dirty="0">
                <a:latin typeface="Palatino Linotype"/>
                <a:cs typeface="Palatino Linotype"/>
              </a:rPr>
              <a:t> </a:t>
            </a:r>
            <a:r>
              <a:rPr spc="-226" dirty="0">
                <a:latin typeface="Palatino Linotype"/>
                <a:cs typeface="Palatino Linotype"/>
              </a:rPr>
              <a:t>Ми</a:t>
            </a:r>
            <a:r>
              <a:rPr spc="-101" dirty="0">
                <a:latin typeface="Palatino Linotype"/>
                <a:cs typeface="Palatino Linotype"/>
              </a:rPr>
              <a:t>х</a:t>
            </a:r>
            <a:r>
              <a:rPr spc="-143" dirty="0">
                <a:latin typeface="Palatino Linotype"/>
                <a:cs typeface="Palatino Linotype"/>
              </a:rPr>
              <a:t>а</a:t>
            </a:r>
            <a:r>
              <a:rPr spc="-170" dirty="0">
                <a:latin typeface="Palatino Linotype"/>
                <a:cs typeface="Palatino Linotype"/>
              </a:rPr>
              <a:t>й</a:t>
            </a:r>
            <a:r>
              <a:rPr spc="-182" dirty="0">
                <a:latin typeface="Palatino Linotype"/>
                <a:cs typeface="Palatino Linotype"/>
              </a:rPr>
              <a:t>л</a:t>
            </a:r>
            <a:r>
              <a:rPr spc="-245" dirty="0">
                <a:latin typeface="Palatino Linotype"/>
                <a:cs typeface="Palatino Linotype"/>
              </a:rPr>
              <a:t>о</a:t>
            </a:r>
            <a:r>
              <a:rPr spc="-75" dirty="0">
                <a:latin typeface="Palatino Linotype"/>
                <a:cs typeface="Palatino Linotype"/>
              </a:rPr>
              <a:t>в</a:t>
            </a:r>
            <a:r>
              <a:rPr spc="-94" dirty="0">
                <a:latin typeface="Palatino Linotype"/>
                <a:cs typeface="Palatino Linotype"/>
              </a:rPr>
              <a:t>и</a:t>
            </a:r>
            <a:r>
              <a:rPr spc="-207" dirty="0">
                <a:latin typeface="Palatino Linotype"/>
                <a:cs typeface="Palatino Linotype"/>
              </a:rPr>
              <a:t>ч</a:t>
            </a:r>
            <a:r>
              <a:rPr spc="-75" dirty="0">
                <a:latin typeface="Palatino Linotype"/>
                <a:cs typeface="Palatino Linotype"/>
              </a:rPr>
              <a:t> </a:t>
            </a:r>
            <a:r>
              <a:rPr spc="-157" dirty="0">
                <a:latin typeface="Palatino Linotype"/>
                <a:cs typeface="Palatino Linotype"/>
              </a:rPr>
              <a:t>Н</a:t>
            </a:r>
            <a:r>
              <a:rPr spc="-182" dirty="0">
                <a:latin typeface="Palatino Linotype"/>
                <a:cs typeface="Palatino Linotype"/>
              </a:rPr>
              <a:t>ек</a:t>
            </a:r>
            <a:r>
              <a:rPr spc="-176" dirty="0">
                <a:latin typeface="Palatino Linotype"/>
                <a:cs typeface="Palatino Linotype"/>
              </a:rPr>
              <a:t>р</a:t>
            </a:r>
            <a:r>
              <a:rPr spc="-138" dirty="0">
                <a:latin typeface="Palatino Linotype"/>
                <a:cs typeface="Palatino Linotype"/>
              </a:rPr>
              <a:t>а</a:t>
            </a:r>
            <a:r>
              <a:rPr spc="-94" dirty="0">
                <a:latin typeface="Palatino Linotype"/>
                <a:cs typeface="Palatino Linotype"/>
              </a:rPr>
              <a:t>с</a:t>
            </a:r>
            <a:r>
              <a:rPr spc="-245" dirty="0">
                <a:latin typeface="Palatino Linotype"/>
                <a:cs typeface="Palatino Linotype"/>
              </a:rPr>
              <a:t>о</a:t>
            </a:r>
            <a:r>
              <a:rPr spc="6" dirty="0">
                <a:latin typeface="Palatino Linotype"/>
                <a:cs typeface="Palatino Linotype"/>
              </a:rPr>
              <a:t>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6695" y="792034"/>
            <a:ext cx="4330138" cy="248165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15958">
              <a:spcBef>
                <a:spcPts val="126"/>
              </a:spcBef>
            </a:pPr>
            <a:r>
              <a:rPr sz="1508" spc="143" dirty="0">
                <a:solidFill>
                  <a:srgbClr val="FFFFFF"/>
                </a:solidFill>
                <a:latin typeface="Calibri"/>
                <a:cs typeface="Calibri"/>
              </a:rPr>
              <a:t>ХУДОЖЕСТВЕННЫЙ</a:t>
            </a:r>
            <a:r>
              <a:rPr sz="1508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107" dirty="0">
                <a:solidFill>
                  <a:srgbClr val="FFFFFF"/>
                </a:solidFill>
                <a:latin typeface="Calibri"/>
                <a:cs typeface="Calibri"/>
              </a:rPr>
              <a:t>РУКОВОДИТЕЛЬ</a:t>
            </a:r>
            <a:r>
              <a:rPr sz="1508" spc="-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132" dirty="0">
                <a:solidFill>
                  <a:srgbClr val="FFFFFF"/>
                </a:solidFill>
                <a:latin typeface="Calibri"/>
                <a:cs typeface="Calibri"/>
              </a:rPr>
              <a:t>ПРОЕКТА</a:t>
            </a:r>
            <a:endParaRPr sz="1508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7575" y="616346"/>
            <a:ext cx="5516250" cy="62310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345" y="136628"/>
            <a:ext cx="12529983" cy="704811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345" y="136628"/>
            <a:ext cx="12529983" cy="704811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345" y="136628"/>
            <a:ext cx="12529983" cy="704811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3711" y="480337"/>
            <a:ext cx="6059960" cy="6636452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891229" marR="884846" algn="ctr">
              <a:spcBef>
                <a:spcPts val="126"/>
              </a:spcBef>
            </a:pPr>
            <a:r>
              <a:rPr sz="2262" spc="57" dirty="0">
                <a:solidFill>
                  <a:srgbClr val="FFFFFF"/>
                </a:solidFill>
                <a:latin typeface="Tahoma"/>
                <a:cs typeface="Tahoma"/>
              </a:rPr>
              <a:t>Выставки</a:t>
            </a:r>
            <a:r>
              <a:rPr sz="2262" spc="-10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262" spc="-10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просветительские </a:t>
            </a:r>
            <a:r>
              <a:rPr sz="2262" spc="-6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26" dirty="0">
                <a:solidFill>
                  <a:srgbClr val="FFFFFF"/>
                </a:solidFill>
                <a:latin typeface="Tahoma"/>
                <a:cs typeface="Tahoma"/>
              </a:rPr>
              <a:t>мероприятия</a:t>
            </a:r>
            <a:r>
              <a:rPr sz="2262" spc="-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07" dirty="0">
                <a:solidFill>
                  <a:srgbClr val="FFFFFF"/>
                </a:solidFill>
                <a:latin typeface="Tahoma"/>
                <a:cs typeface="Tahoma"/>
              </a:rPr>
              <a:t>проекта:</a:t>
            </a:r>
            <a:endParaRPr sz="2262">
              <a:latin typeface="Tahoma"/>
              <a:cs typeface="Tahoma"/>
            </a:endParaRPr>
          </a:p>
          <a:p>
            <a:pPr>
              <a:spcBef>
                <a:spcPts val="57"/>
              </a:spcBef>
            </a:pPr>
            <a:endParaRPr sz="2199">
              <a:latin typeface="Tahoma"/>
              <a:cs typeface="Tahoma"/>
            </a:endParaRPr>
          </a:p>
          <a:p>
            <a:pPr marL="315959" marR="307183" indent="-1596" algn="ctr"/>
            <a:r>
              <a:rPr sz="2262" spc="188" dirty="0">
                <a:solidFill>
                  <a:srgbClr val="FFFFFF"/>
                </a:solidFill>
                <a:latin typeface="Tahoma"/>
                <a:cs typeface="Tahoma"/>
              </a:rPr>
              <a:t>Экспонирование </a:t>
            </a:r>
            <a:r>
              <a:rPr sz="2262" spc="132" dirty="0">
                <a:solidFill>
                  <a:srgbClr val="FFFFFF"/>
                </a:solidFill>
                <a:latin typeface="Tahoma"/>
                <a:cs typeface="Tahoma"/>
              </a:rPr>
              <a:t>эскизов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2262" spc="188" dirty="0">
                <a:solidFill>
                  <a:srgbClr val="FFFFFF"/>
                </a:solidFill>
                <a:latin typeface="Tahoma"/>
                <a:cs typeface="Tahoma"/>
              </a:rPr>
              <a:t>работ </a:t>
            </a:r>
            <a:r>
              <a:rPr sz="2262" spc="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32" dirty="0">
                <a:solidFill>
                  <a:srgbClr val="FFFFFF"/>
                </a:solidFill>
                <a:latin typeface="Tahoma"/>
                <a:cs typeface="Tahoma"/>
              </a:rPr>
              <a:t>победителе</a:t>
            </a:r>
            <a:r>
              <a:rPr sz="2262" spc="151" dirty="0">
                <a:solidFill>
                  <a:srgbClr val="FFFFFF"/>
                </a:solidFill>
                <a:latin typeface="Tahoma"/>
                <a:cs typeface="Tahoma"/>
              </a:rPr>
              <a:t>й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82" dirty="0">
                <a:solidFill>
                  <a:srgbClr val="FFFFFF"/>
                </a:solidFill>
                <a:latin typeface="Tahoma"/>
                <a:cs typeface="Tahoma"/>
              </a:rPr>
              <a:t>конкурса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-132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57" dirty="0">
                <a:solidFill>
                  <a:srgbClr val="FFFFFF"/>
                </a:solidFill>
                <a:latin typeface="Tahoma"/>
                <a:cs typeface="Tahoma"/>
              </a:rPr>
              <a:t>городах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82" dirty="0">
                <a:solidFill>
                  <a:srgbClr val="FFFFFF"/>
                </a:solidFill>
                <a:latin typeface="Tahoma"/>
                <a:cs typeface="Tahoma"/>
              </a:rPr>
              <a:t>РФ,  </a:t>
            </a:r>
            <a:r>
              <a:rPr sz="2262" spc="50" dirty="0">
                <a:solidFill>
                  <a:srgbClr val="FFFFFF"/>
                </a:solidFill>
                <a:latin typeface="Tahoma"/>
                <a:cs typeface="Tahoma"/>
              </a:rPr>
              <a:t>связанных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41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44" dirty="0">
                <a:solidFill>
                  <a:srgbClr val="FFFFFF"/>
                </a:solidFill>
                <a:latin typeface="Tahoma"/>
                <a:cs typeface="Tahoma"/>
              </a:rPr>
              <a:t>жизнью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07" dirty="0">
                <a:solidFill>
                  <a:srgbClr val="FFFFFF"/>
                </a:solidFill>
                <a:latin typeface="Tahoma"/>
                <a:cs typeface="Tahoma"/>
              </a:rPr>
              <a:t>творчеством</a:t>
            </a:r>
            <a:endParaRPr sz="2262">
              <a:latin typeface="Tahoma"/>
              <a:cs typeface="Tahoma"/>
            </a:endParaRPr>
          </a:p>
          <a:p>
            <a:pPr marL="15958" marR="6383" indent="-3192" algn="ctr"/>
            <a:r>
              <a:rPr sz="2262" spc="126" dirty="0">
                <a:solidFill>
                  <a:srgbClr val="FFFFFF"/>
                </a:solidFill>
                <a:latin typeface="Tahoma"/>
                <a:cs typeface="Tahoma"/>
              </a:rPr>
              <a:t>А. </a:t>
            </a:r>
            <a:r>
              <a:rPr sz="2262" spc="207" dirty="0">
                <a:solidFill>
                  <a:srgbClr val="FFFFFF"/>
                </a:solidFill>
                <a:latin typeface="Tahoma"/>
                <a:cs typeface="Tahoma"/>
              </a:rPr>
              <a:t>С. </a:t>
            </a:r>
            <a:r>
              <a:rPr sz="2262" spc="138" dirty="0">
                <a:solidFill>
                  <a:srgbClr val="FFFFFF"/>
                </a:solidFill>
                <a:latin typeface="Tahoma"/>
                <a:cs typeface="Tahoma"/>
              </a:rPr>
              <a:t>Пушкина </a:t>
            </a:r>
            <a:r>
              <a:rPr sz="2262" spc="94" dirty="0">
                <a:solidFill>
                  <a:srgbClr val="FFFFFF"/>
                </a:solidFill>
                <a:latin typeface="Tahoma"/>
                <a:cs typeface="Tahoma"/>
              </a:rPr>
              <a:t>(Санкт-Петербург, </a:t>
            </a:r>
            <a:r>
              <a:rPr sz="2262" spc="10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70" dirty="0">
                <a:solidFill>
                  <a:srgbClr val="FFFFFF"/>
                </a:solidFill>
                <a:latin typeface="Tahoma"/>
                <a:cs typeface="Tahoma"/>
              </a:rPr>
              <a:t>Москва,</a:t>
            </a:r>
            <a:r>
              <a:rPr sz="2262" spc="-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70" dirty="0">
                <a:solidFill>
                  <a:srgbClr val="FFFFFF"/>
                </a:solidFill>
                <a:latin typeface="Tahoma"/>
                <a:cs typeface="Tahoma"/>
              </a:rPr>
              <a:t>Московская</a:t>
            </a:r>
            <a:r>
              <a:rPr sz="2262" spc="-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75" dirty="0">
                <a:solidFill>
                  <a:srgbClr val="FFFFFF"/>
                </a:solidFill>
                <a:latin typeface="Tahoma"/>
                <a:cs typeface="Tahoma"/>
              </a:rPr>
              <a:t>обл.,</a:t>
            </a:r>
            <a:r>
              <a:rPr sz="2262" spc="-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63" dirty="0">
                <a:solidFill>
                  <a:srgbClr val="FFFFFF"/>
                </a:solidFill>
                <a:latin typeface="Tahoma"/>
                <a:cs typeface="Tahoma"/>
              </a:rPr>
              <a:t>Михайловское </a:t>
            </a:r>
            <a:r>
              <a:rPr sz="2262" spc="-6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07" dirty="0">
                <a:solidFill>
                  <a:srgbClr val="FFFFFF"/>
                </a:solidFill>
                <a:latin typeface="Tahoma"/>
                <a:cs typeface="Tahoma"/>
              </a:rPr>
              <a:t>(Псковская </a:t>
            </a:r>
            <a:r>
              <a:rPr sz="2262" spc="57" dirty="0">
                <a:solidFill>
                  <a:srgbClr val="FFFFFF"/>
                </a:solidFill>
                <a:latin typeface="Tahoma"/>
                <a:cs typeface="Tahoma"/>
              </a:rPr>
              <a:t>обл.), </a:t>
            </a:r>
            <a:r>
              <a:rPr sz="2262" spc="75" dirty="0">
                <a:solidFill>
                  <a:srgbClr val="FFFFFF"/>
                </a:solidFill>
                <a:latin typeface="Tahoma"/>
                <a:cs typeface="Tahoma"/>
              </a:rPr>
              <a:t>Казань, </a:t>
            </a:r>
            <a:r>
              <a:rPr sz="2262" spc="82" dirty="0">
                <a:solidFill>
                  <a:srgbClr val="FFFFFF"/>
                </a:solidFill>
                <a:latin typeface="Tahoma"/>
                <a:cs typeface="Tahoma"/>
              </a:rPr>
              <a:t>Нижний </a:t>
            </a:r>
            <a:r>
              <a:rPr sz="2262" spc="88" dirty="0">
                <a:solidFill>
                  <a:srgbClr val="FFFFFF"/>
                </a:solidFill>
                <a:latin typeface="Tahoma"/>
                <a:cs typeface="Tahoma"/>
              </a:rPr>
              <a:t> Новгород, </a:t>
            </a:r>
            <a:r>
              <a:rPr sz="2262" spc="82" dirty="0">
                <a:solidFill>
                  <a:srgbClr val="FFFFFF"/>
                </a:solidFill>
                <a:latin typeface="Tahoma"/>
                <a:cs typeface="Tahoma"/>
              </a:rPr>
              <a:t>Великий </a:t>
            </a:r>
            <a:r>
              <a:rPr sz="2262" spc="88" dirty="0">
                <a:solidFill>
                  <a:srgbClr val="FFFFFF"/>
                </a:solidFill>
                <a:latin typeface="Tahoma"/>
                <a:cs typeface="Tahoma"/>
              </a:rPr>
              <a:t>Новгород, </a:t>
            </a:r>
            <a:r>
              <a:rPr sz="2262" spc="82" dirty="0">
                <a:solidFill>
                  <a:srgbClr val="FFFFFF"/>
                </a:solidFill>
                <a:latin typeface="Tahoma"/>
                <a:cs typeface="Tahoma"/>
              </a:rPr>
              <a:t>Пушкин, </a:t>
            </a:r>
            <a:r>
              <a:rPr sz="2262" spc="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75" dirty="0">
                <a:solidFill>
                  <a:srgbClr val="FFFFFF"/>
                </a:solidFill>
                <a:latin typeface="Tahoma"/>
                <a:cs typeface="Tahoma"/>
              </a:rPr>
              <a:t>Таганрог,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-13" dirty="0">
                <a:solidFill>
                  <a:srgbClr val="FFFFFF"/>
                </a:solidFill>
                <a:latin typeface="Tahoma"/>
                <a:cs typeface="Tahoma"/>
              </a:rPr>
              <a:t>Тверь,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88" dirty="0">
                <a:solidFill>
                  <a:srgbClr val="FFFFFF"/>
                </a:solidFill>
                <a:latin typeface="Tahoma"/>
                <a:cs typeface="Tahoma"/>
              </a:rPr>
              <a:t>Ростов,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88" dirty="0">
                <a:solidFill>
                  <a:srgbClr val="FFFFFF"/>
                </a:solidFill>
                <a:latin typeface="Tahoma"/>
                <a:cs typeface="Tahoma"/>
              </a:rPr>
              <a:t>Крым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75" dirty="0">
                <a:solidFill>
                  <a:srgbClr val="FFFFFF"/>
                </a:solidFill>
                <a:latin typeface="Tahoma"/>
                <a:cs typeface="Tahoma"/>
              </a:rPr>
              <a:t>др.)</a:t>
            </a:r>
            <a:endParaRPr sz="2262">
              <a:latin typeface="Tahoma"/>
              <a:cs typeface="Tahoma"/>
            </a:endParaRPr>
          </a:p>
          <a:p>
            <a:pPr>
              <a:spcBef>
                <a:spcPts val="63"/>
              </a:spcBef>
            </a:pPr>
            <a:endParaRPr sz="2199">
              <a:latin typeface="Tahoma"/>
              <a:cs typeface="Tahoma"/>
            </a:endParaRPr>
          </a:p>
          <a:p>
            <a:pPr marL="145214" marR="134840" algn="ctr"/>
            <a:r>
              <a:rPr sz="2262" spc="195" dirty="0">
                <a:solidFill>
                  <a:srgbClr val="FFFFFF"/>
                </a:solidFill>
                <a:latin typeface="Tahoma"/>
                <a:cs typeface="Tahoma"/>
              </a:rPr>
              <a:t>Мастер-классы</a:t>
            </a:r>
            <a:r>
              <a:rPr sz="2262" spc="-10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26" dirty="0">
                <a:solidFill>
                  <a:srgbClr val="FFFFFF"/>
                </a:solidFill>
                <a:latin typeface="Tahoma"/>
                <a:cs typeface="Tahoma"/>
              </a:rPr>
              <a:t>ведущих</a:t>
            </a:r>
            <a:r>
              <a:rPr sz="2262" spc="-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57" dirty="0">
                <a:solidFill>
                  <a:srgbClr val="FFFFFF"/>
                </a:solidFill>
                <a:latin typeface="Tahoma"/>
                <a:cs typeface="Tahoma"/>
              </a:rPr>
              <a:t>специалистов </a:t>
            </a:r>
            <a:r>
              <a:rPr sz="2262" spc="-6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-132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308" dirty="0">
                <a:solidFill>
                  <a:srgbClr val="FFFFFF"/>
                </a:solidFill>
                <a:latin typeface="Tahoma"/>
                <a:cs typeface="Tahoma"/>
              </a:rPr>
              <a:t>мире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201" dirty="0">
                <a:solidFill>
                  <a:srgbClr val="FFFFFF"/>
                </a:solidFill>
                <a:latin typeface="Tahoma"/>
                <a:cs typeface="Tahoma"/>
              </a:rPr>
              <a:t>мод</a:t>
            </a:r>
            <a:r>
              <a:rPr sz="2262" spc="232" dirty="0">
                <a:solidFill>
                  <a:srgbClr val="FFFFFF"/>
                </a:solidFill>
                <a:latin typeface="Tahoma"/>
                <a:cs typeface="Tahoma"/>
              </a:rPr>
              <a:t>ы</a:t>
            </a:r>
            <a:r>
              <a:rPr sz="2262" spc="-201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262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62" spc="151" dirty="0">
                <a:solidFill>
                  <a:srgbClr val="FFFFFF"/>
                </a:solidFill>
                <a:latin typeface="Tahoma"/>
                <a:cs typeface="Tahoma"/>
              </a:rPr>
              <a:t>дизайна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26" dirty="0">
                <a:solidFill>
                  <a:srgbClr val="FFFFFF"/>
                </a:solidFill>
                <a:latin typeface="Tahoma"/>
                <a:cs typeface="Tahoma"/>
              </a:rPr>
              <a:t>одежды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-57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262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62" spc="-151" dirty="0">
                <a:solidFill>
                  <a:srgbClr val="FFFFFF"/>
                </a:solidFill>
                <a:latin typeface="Verdana"/>
                <a:cs typeface="Verdana"/>
              </a:rPr>
              <a:t>книг</a:t>
            </a:r>
            <a:r>
              <a:rPr sz="2262" spc="-63" dirty="0">
                <a:solidFill>
                  <a:srgbClr val="FFFFFF"/>
                </a:solidFill>
                <a:latin typeface="Tahoma"/>
                <a:cs typeface="Tahoma"/>
              </a:rPr>
              <a:t>,  </a:t>
            </a:r>
            <a:r>
              <a:rPr sz="2262" spc="107" dirty="0">
                <a:solidFill>
                  <a:srgbClr val="FFFFFF"/>
                </a:solidFill>
                <a:latin typeface="Tahoma"/>
                <a:cs typeface="Tahoma"/>
              </a:rPr>
              <a:t>лекции </a:t>
            </a:r>
            <a:r>
              <a:rPr sz="2262" spc="251" dirty="0">
                <a:solidFill>
                  <a:srgbClr val="FFFFFF"/>
                </a:solidFill>
                <a:latin typeface="Tahoma"/>
                <a:cs typeface="Tahoma"/>
              </a:rPr>
              <a:t>о </a:t>
            </a:r>
            <a:r>
              <a:rPr sz="2262" spc="57" dirty="0">
                <a:solidFill>
                  <a:srgbClr val="FFFFFF"/>
                </a:solidFill>
                <a:latin typeface="Tahoma"/>
                <a:cs typeface="Tahoma"/>
              </a:rPr>
              <a:t>жизни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2262" spc="69" dirty="0">
                <a:solidFill>
                  <a:srgbClr val="FFFFFF"/>
                </a:solidFill>
                <a:latin typeface="Tahoma"/>
                <a:cs typeface="Tahoma"/>
              </a:rPr>
              <a:t>творчестве </a:t>
            </a:r>
            <a:r>
              <a:rPr sz="2262" spc="126" dirty="0">
                <a:solidFill>
                  <a:srgbClr val="FFFFFF"/>
                </a:solidFill>
                <a:latin typeface="Tahoma"/>
                <a:cs typeface="Tahoma"/>
              </a:rPr>
              <a:t>поэта, </a:t>
            </a:r>
            <a:r>
              <a:rPr sz="2262" spc="13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творческие </a:t>
            </a:r>
            <a:r>
              <a:rPr sz="2262" spc="82" dirty="0">
                <a:solidFill>
                  <a:srgbClr val="FFFFFF"/>
                </a:solidFill>
                <a:latin typeface="Tahoma"/>
                <a:cs typeface="Tahoma"/>
              </a:rPr>
              <a:t>встречи </a:t>
            </a:r>
            <a:r>
              <a:rPr sz="2262" spc="415" dirty="0">
                <a:solidFill>
                  <a:srgbClr val="FFFFFF"/>
                </a:solidFill>
                <a:latin typeface="Tahoma"/>
                <a:cs typeface="Tahoma"/>
              </a:rPr>
              <a:t>с </a:t>
            </a:r>
            <a:r>
              <a:rPr sz="2262" spc="143" dirty="0">
                <a:solidFill>
                  <a:srgbClr val="FFFFFF"/>
                </a:solidFill>
                <a:latin typeface="Tahoma"/>
                <a:cs typeface="Tahoma"/>
              </a:rPr>
              <a:t>участниками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2262" spc="11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207" dirty="0">
                <a:solidFill>
                  <a:srgbClr val="FFFFFF"/>
                </a:solidFill>
                <a:latin typeface="Tahoma"/>
                <a:cs typeface="Tahoma"/>
              </a:rPr>
              <a:t>кураторами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9" dirty="0">
                <a:solidFill>
                  <a:srgbClr val="FFFFFF"/>
                </a:solidFill>
                <a:latin typeface="Tahoma"/>
                <a:cs typeface="Tahoma"/>
              </a:rPr>
              <a:t>проекта,</a:t>
            </a:r>
            <a:endParaRPr sz="2262">
              <a:latin typeface="Tahoma"/>
              <a:cs typeface="Tahoma"/>
            </a:endParaRPr>
          </a:p>
          <a:p>
            <a:pPr marL="377396" marR="367822" algn="ctr"/>
            <a:r>
              <a:rPr sz="2262" spc="101" dirty="0">
                <a:solidFill>
                  <a:srgbClr val="FFFFFF"/>
                </a:solidFill>
                <a:latin typeface="Tahoma"/>
                <a:cs typeface="Tahoma"/>
              </a:rPr>
              <a:t>кинопоказы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2262" spc="170" dirty="0">
                <a:solidFill>
                  <a:srgbClr val="FFFFFF"/>
                </a:solidFill>
                <a:latin typeface="Tahoma"/>
                <a:cs typeface="Tahoma"/>
              </a:rPr>
              <a:t>онлайн-семинары, </a:t>
            </a:r>
            <a:r>
              <a:rPr sz="2262" spc="17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43" dirty="0">
                <a:solidFill>
                  <a:srgbClr val="FFFFFF"/>
                </a:solidFill>
                <a:latin typeface="Tahoma"/>
                <a:cs typeface="Tahoma"/>
              </a:rPr>
              <a:t>уроки</a:t>
            </a:r>
            <a:r>
              <a:rPr sz="2262" spc="-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75" dirty="0">
                <a:solidFill>
                  <a:srgbClr val="FFFFFF"/>
                </a:solidFill>
                <a:latin typeface="Tahoma"/>
                <a:cs typeface="Tahoma"/>
              </a:rPr>
              <a:t>бальных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9" dirty="0">
                <a:solidFill>
                  <a:srgbClr val="FFFFFF"/>
                </a:solidFill>
                <a:latin typeface="Tahoma"/>
                <a:cs typeface="Tahoma"/>
              </a:rPr>
              <a:t>старинных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-6" dirty="0">
                <a:solidFill>
                  <a:srgbClr val="FFFFFF"/>
                </a:solidFill>
                <a:latin typeface="Tahoma"/>
                <a:cs typeface="Tahoma"/>
              </a:rPr>
              <a:t>танцев</a:t>
            </a:r>
            <a:r>
              <a:rPr sz="2262" spc="-6" dirty="0">
                <a:solidFill>
                  <a:srgbClr val="FFFFFF"/>
                </a:solidFill>
                <a:latin typeface="Verdana"/>
                <a:cs typeface="Verdana"/>
              </a:rPr>
              <a:t>...</a:t>
            </a:r>
            <a:endParaRPr sz="2262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43773" y="358775"/>
            <a:ext cx="5228680" cy="6825835"/>
            <a:chOff x="5844550" y="1058802"/>
            <a:chExt cx="4161251" cy="5432348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44550" y="1058802"/>
              <a:ext cx="2159990" cy="31860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5798" y="2990154"/>
              <a:ext cx="2160003" cy="35009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034" y="119483"/>
            <a:ext cx="3110168" cy="402823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15958">
              <a:spcBef>
                <a:spcPts val="126"/>
              </a:spcBef>
            </a:pPr>
            <a:r>
              <a:rPr sz="2513" b="0" spc="57" dirty="0">
                <a:solidFill>
                  <a:srgbClr val="FDFDFD"/>
                </a:solidFill>
                <a:latin typeface="Calibri"/>
                <a:cs typeface="Calibri"/>
              </a:rPr>
              <a:t>Актуальность</a:t>
            </a:r>
            <a:r>
              <a:rPr sz="2513" b="0" spc="-38" dirty="0">
                <a:solidFill>
                  <a:srgbClr val="FDFDFD"/>
                </a:solidFill>
                <a:latin typeface="Calibri"/>
                <a:cs typeface="Calibri"/>
              </a:rPr>
              <a:t> </a:t>
            </a:r>
            <a:r>
              <a:rPr sz="2513" b="0" spc="6" dirty="0">
                <a:solidFill>
                  <a:srgbClr val="FDFDFD"/>
                </a:solidFill>
                <a:latin typeface="Calibri"/>
                <a:cs typeface="Calibri"/>
              </a:rPr>
              <a:t>проекта</a:t>
            </a:r>
            <a:endParaRPr sz="2513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0873" y="1297510"/>
            <a:ext cx="5580429" cy="4889627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15958" marR="204257">
              <a:spcBef>
                <a:spcPts val="126"/>
              </a:spcBef>
              <a:buChar char="•"/>
              <a:tabLst>
                <a:tab pos="589631" algn="l"/>
                <a:tab pos="590429" algn="l"/>
              </a:tabLst>
            </a:pPr>
            <a:r>
              <a:rPr sz="2262" spc="19" dirty="0">
                <a:solidFill>
                  <a:srgbClr val="FFFFFF"/>
                </a:solidFill>
                <a:latin typeface="Calibri"/>
                <a:cs typeface="Calibri"/>
              </a:rPr>
              <a:t>Сегодня </a:t>
            </a:r>
            <a:r>
              <a:rPr sz="2262" spc="-6" dirty="0">
                <a:solidFill>
                  <a:srgbClr val="FFFFFF"/>
                </a:solidFill>
                <a:latin typeface="Calibri"/>
                <a:cs typeface="Calibri"/>
              </a:rPr>
              <a:t>чрезвычайно </a:t>
            </a:r>
            <a:r>
              <a:rPr sz="2262" dirty="0">
                <a:solidFill>
                  <a:srgbClr val="FFFFFF"/>
                </a:solidFill>
                <a:latin typeface="Calibri"/>
                <a:cs typeface="Calibri"/>
              </a:rPr>
              <a:t>важным </a:t>
            </a:r>
            <a:r>
              <a:rPr sz="2262" spc="31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262" spc="69" dirty="0">
                <a:solidFill>
                  <a:srgbClr val="FFFFFF"/>
                </a:solidFill>
                <a:latin typeface="Calibri"/>
                <a:cs typeface="Calibri"/>
              </a:rPr>
              <a:t>акту- </a:t>
            </a:r>
            <a:r>
              <a:rPr sz="2262" spc="-49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62" spc="-19" dirty="0">
                <a:solidFill>
                  <a:srgbClr val="FFFFFF"/>
                </a:solidFill>
                <a:latin typeface="Calibri"/>
                <a:cs typeface="Calibri"/>
              </a:rPr>
              <a:t>альным</a:t>
            </a:r>
            <a:r>
              <a:rPr sz="226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62" spc="-5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2262" dirty="0">
                <a:solidFill>
                  <a:srgbClr val="FFFFFF"/>
                </a:solidFill>
                <a:latin typeface="Calibri"/>
                <a:cs typeface="Calibri"/>
              </a:rPr>
              <a:t> творческой </a:t>
            </a:r>
            <a:r>
              <a:rPr sz="2262" spc="-75" dirty="0">
                <a:solidFill>
                  <a:srgbClr val="FFFFFF"/>
                </a:solidFill>
                <a:latin typeface="Calibri"/>
                <a:cs typeface="Calibri"/>
              </a:rPr>
              <a:t>молодежи</a:t>
            </a:r>
            <a:r>
              <a:rPr sz="2262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62" spc="13" dirty="0">
                <a:solidFill>
                  <a:srgbClr val="FFFFFF"/>
                </a:solidFill>
                <a:latin typeface="Calibri"/>
                <a:cs typeface="Calibri"/>
              </a:rPr>
              <a:t>является </a:t>
            </a:r>
            <a:r>
              <a:rPr sz="2262" spc="-49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62" spc="6" dirty="0">
                <a:solidFill>
                  <a:srgbClr val="FFFFFF"/>
                </a:solidFill>
                <a:latin typeface="Calibri"/>
                <a:cs typeface="Calibri"/>
              </a:rPr>
              <a:t>воспитание </a:t>
            </a:r>
            <a:r>
              <a:rPr sz="2262" spc="-38" dirty="0">
                <a:solidFill>
                  <a:srgbClr val="FFFFFF"/>
                </a:solidFill>
                <a:latin typeface="Calibri"/>
                <a:cs typeface="Calibri"/>
              </a:rPr>
              <a:t>бережного </a:t>
            </a:r>
            <a:r>
              <a:rPr sz="2262" spc="6" dirty="0">
                <a:solidFill>
                  <a:srgbClr val="FFFFFF"/>
                </a:solidFill>
                <a:latin typeface="Calibri"/>
                <a:cs typeface="Calibri"/>
              </a:rPr>
              <a:t>отношения </a:t>
            </a:r>
            <a:r>
              <a:rPr sz="2262" spc="82" dirty="0">
                <a:solidFill>
                  <a:srgbClr val="FFFFFF"/>
                </a:solidFill>
                <a:latin typeface="Calibri"/>
                <a:cs typeface="Calibri"/>
              </a:rPr>
              <a:t>к </a:t>
            </a:r>
            <a:r>
              <a:rPr sz="2262" spc="38" dirty="0">
                <a:solidFill>
                  <a:srgbClr val="FFFFFF"/>
                </a:solidFill>
                <a:latin typeface="Calibri"/>
                <a:cs typeface="Calibri"/>
              </a:rPr>
              <a:t>куль- </a:t>
            </a:r>
            <a:r>
              <a:rPr sz="2262" spc="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62" spc="13" dirty="0">
                <a:solidFill>
                  <a:srgbClr val="FFFFFF"/>
                </a:solidFill>
                <a:latin typeface="Calibri"/>
                <a:cs typeface="Calibri"/>
              </a:rPr>
              <a:t>турно-историческому</a:t>
            </a:r>
            <a:r>
              <a:rPr sz="226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62" spc="-63" dirty="0">
                <a:solidFill>
                  <a:srgbClr val="FFFFFF"/>
                </a:solidFill>
                <a:latin typeface="Calibri"/>
                <a:cs typeface="Calibri"/>
              </a:rPr>
              <a:t>наследию</a:t>
            </a:r>
            <a:r>
              <a:rPr sz="226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62" spc="31" dirty="0">
                <a:solidFill>
                  <a:srgbClr val="FFFFFF"/>
                </a:solidFill>
                <a:latin typeface="Calibri"/>
                <a:cs typeface="Calibri"/>
              </a:rPr>
              <a:t>страны</a:t>
            </a:r>
            <a:endParaRPr sz="2262">
              <a:latin typeface="Calibri"/>
              <a:cs typeface="Calibri"/>
            </a:endParaRPr>
          </a:p>
          <a:p>
            <a:pPr marL="15958" marR="6383">
              <a:buChar char="•"/>
              <a:tabLst>
                <a:tab pos="589631" algn="l"/>
                <a:tab pos="590429" algn="l"/>
              </a:tabLst>
            </a:pPr>
            <a:r>
              <a:rPr sz="2262" spc="101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2262" spc="-50" dirty="0">
                <a:solidFill>
                  <a:srgbClr val="FFFFFF"/>
                </a:solidFill>
                <a:latin typeface="Calibri"/>
                <a:cs typeface="Calibri"/>
              </a:rPr>
              <a:t>примере </a:t>
            </a:r>
            <a:r>
              <a:rPr sz="2262" spc="6" dirty="0">
                <a:solidFill>
                  <a:srgbClr val="FFFFFF"/>
                </a:solidFill>
                <a:latin typeface="Calibri"/>
                <a:cs typeface="Calibri"/>
              </a:rPr>
              <a:t>уникального</a:t>
            </a:r>
            <a:r>
              <a:rPr sz="2262" spc="13" dirty="0">
                <a:solidFill>
                  <a:srgbClr val="FFFFFF"/>
                </a:solidFill>
                <a:latin typeface="Calibri"/>
                <a:cs typeface="Calibri"/>
              </a:rPr>
              <a:t> творчества </a:t>
            </a:r>
            <a:r>
              <a:rPr sz="2262" spc="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62" spc="107" dirty="0">
                <a:solidFill>
                  <a:srgbClr val="FFFFFF"/>
                </a:solidFill>
                <a:latin typeface="Calibri"/>
                <a:cs typeface="Calibri"/>
              </a:rPr>
              <a:t>А.С. </a:t>
            </a:r>
            <a:r>
              <a:rPr sz="2262" spc="38" dirty="0">
                <a:solidFill>
                  <a:srgbClr val="FFFFFF"/>
                </a:solidFill>
                <a:latin typeface="Calibri"/>
                <a:cs typeface="Calibri"/>
              </a:rPr>
              <a:t>Пушкина, </a:t>
            </a:r>
            <a:r>
              <a:rPr sz="2262" spc="13" dirty="0">
                <a:solidFill>
                  <a:srgbClr val="FFFFFF"/>
                </a:solidFill>
                <a:latin typeface="Calibri"/>
                <a:cs typeface="Calibri"/>
              </a:rPr>
              <a:t>актуальной </a:t>
            </a:r>
            <a:r>
              <a:rPr sz="2262" spc="-63" dirty="0">
                <a:solidFill>
                  <a:srgbClr val="FFFFFF"/>
                </a:solidFill>
                <a:latin typeface="Calibri"/>
                <a:cs typeface="Calibri"/>
              </a:rPr>
              <a:t>задачей </a:t>
            </a:r>
            <a:r>
              <a:rPr sz="2262" spc="-50" dirty="0">
                <a:solidFill>
                  <a:srgbClr val="FFFFFF"/>
                </a:solidFill>
                <a:latin typeface="Calibri"/>
                <a:cs typeface="Calibri"/>
              </a:rPr>
              <a:t>для </a:t>
            </a:r>
            <a:r>
              <a:rPr sz="2262" spc="-38" dirty="0">
                <a:solidFill>
                  <a:srgbClr val="FFFFFF"/>
                </a:solidFill>
                <a:latin typeface="Calibri"/>
                <a:cs typeface="Calibri"/>
              </a:rPr>
              <a:t>моло- </a:t>
            </a:r>
            <a:r>
              <a:rPr sz="2262" spc="-49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62" spc="-44" dirty="0">
                <a:solidFill>
                  <a:srgbClr val="FFFFFF"/>
                </a:solidFill>
                <a:latin typeface="Calibri"/>
                <a:cs typeface="Calibri"/>
              </a:rPr>
              <a:t>дого</a:t>
            </a:r>
            <a:r>
              <a:rPr sz="2262" spc="-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62" spc="-19" dirty="0">
                <a:solidFill>
                  <a:srgbClr val="FFFFFF"/>
                </a:solidFill>
                <a:latin typeface="Calibri"/>
                <a:cs typeface="Calibri"/>
              </a:rPr>
              <a:t>поколения</a:t>
            </a:r>
            <a:r>
              <a:rPr sz="2262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62" spc="13" dirty="0">
                <a:solidFill>
                  <a:srgbClr val="FFFFFF"/>
                </a:solidFill>
                <a:latin typeface="Calibri"/>
                <a:cs typeface="Calibri"/>
              </a:rPr>
              <a:t>является</a:t>
            </a:r>
            <a:r>
              <a:rPr sz="2262" spc="-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62" spc="-19" dirty="0">
                <a:solidFill>
                  <a:srgbClr val="FFFFFF"/>
                </a:solidFill>
                <a:latin typeface="Calibri"/>
                <a:cs typeface="Calibri"/>
              </a:rPr>
              <a:t>изучение</a:t>
            </a:r>
            <a:r>
              <a:rPr sz="2262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62" spc="50" dirty="0">
                <a:solidFill>
                  <a:srgbClr val="FFFFFF"/>
                </a:solidFill>
                <a:latin typeface="Calibri"/>
                <a:cs typeface="Calibri"/>
              </a:rPr>
              <a:t>культур- </a:t>
            </a:r>
            <a:r>
              <a:rPr sz="2262" spc="5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62" dirty="0">
                <a:solidFill>
                  <a:srgbClr val="FFFFFF"/>
                </a:solidFill>
                <a:latin typeface="Calibri"/>
                <a:cs typeface="Calibri"/>
              </a:rPr>
              <a:t>ного </a:t>
            </a:r>
            <a:r>
              <a:rPr sz="2262" spc="-75" dirty="0">
                <a:solidFill>
                  <a:srgbClr val="FFFFFF"/>
                </a:solidFill>
                <a:latin typeface="Calibri"/>
                <a:cs typeface="Calibri"/>
              </a:rPr>
              <a:t>кода</a:t>
            </a:r>
            <a:r>
              <a:rPr sz="2262" spc="-6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62" spc="13" dirty="0">
                <a:solidFill>
                  <a:srgbClr val="FFFFFF"/>
                </a:solidFill>
                <a:latin typeface="Calibri"/>
                <a:cs typeface="Calibri"/>
              </a:rPr>
              <a:t>России </a:t>
            </a:r>
            <a:r>
              <a:rPr sz="2262" spc="31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262" spc="-31" dirty="0">
                <a:solidFill>
                  <a:srgbClr val="FFFFFF"/>
                </a:solidFill>
                <a:latin typeface="Calibri"/>
                <a:cs typeface="Calibri"/>
              </a:rPr>
              <a:t>его </a:t>
            </a:r>
            <a:r>
              <a:rPr sz="2262" spc="-19" dirty="0">
                <a:solidFill>
                  <a:srgbClr val="FFFFFF"/>
                </a:solidFill>
                <a:latin typeface="Calibri"/>
                <a:cs typeface="Calibri"/>
              </a:rPr>
              <a:t>национальной </a:t>
            </a:r>
            <a:r>
              <a:rPr sz="2262" spc="-31" dirty="0">
                <a:solidFill>
                  <a:srgbClr val="FFFFFF"/>
                </a:solidFill>
                <a:latin typeface="Calibri"/>
                <a:cs typeface="Calibri"/>
              </a:rPr>
              <a:t>иден- </a:t>
            </a:r>
            <a:r>
              <a:rPr sz="2262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62" spc="50" dirty="0">
                <a:solidFill>
                  <a:srgbClr val="FFFFFF"/>
                </a:solidFill>
                <a:latin typeface="Calibri"/>
                <a:cs typeface="Calibri"/>
              </a:rPr>
              <a:t>тичности</a:t>
            </a:r>
            <a:endParaRPr sz="2262">
              <a:latin typeface="Calibri"/>
              <a:cs typeface="Calibri"/>
            </a:endParaRPr>
          </a:p>
          <a:p>
            <a:pPr marL="15958" marR="343087" algn="just">
              <a:buChar char="•"/>
              <a:tabLst>
                <a:tab pos="590429" algn="l"/>
              </a:tabLst>
            </a:pPr>
            <a:r>
              <a:rPr sz="2262" dirty="0">
                <a:solidFill>
                  <a:srgbClr val="FFFFFF"/>
                </a:solidFill>
                <a:latin typeface="Calibri"/>
                <a:cs typeface="Calibri"/>
              </a:rPr>
              <a:t>Поэтому, во </a:t>
            </a:r>
            <a:r>
              <a:rPr sz="2262" spc="-38" dirty="0">
                <a:solidFill>
                  <a:srgbClr val="FFFFFF"/>
                </a:solidFill>
                <a:latin typeface="Calibri"/>
                <a:cs typeface="Calibri"/>
              </a:rPr>
              <a:t>время проведения </a:t>
            </a:r>
            <a:r>
              <a:rPr sz="2262" spc="-25" dirty="0">
                <a:solidFill>
                  <a:srgbClr val="FFFFFF"/>
                </a:solidFill>
                <a:latin typeface="Calibri"/>
                <a:cs typeface="Calibri"/>
              </a:rPr>
              <a:t>меж- </a:t>
            </a:r>
            <a:r>
              <a:rPr sz="2262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62" spc="-31" dirty="0">
                <a:solidFill>
                  <a:srgbClr val="FFFFFF"/>
                </a:solidFill>
                <a:latin typeface="Calibri"/>
                <a:cs typeface="Calibri"/>
              </a:rPr>
              <a:t>дународного </a:t>
            </a:r>
            <a:r>
              <a:rPr sz="2262" spc="6" dirty="0">
                <a:solidFill>
                  <a:srgbClr val="FFFFFF"/>
                </a:solidFill>
                <a:latin typeface="Calibri"/>
                <a:cs typeface="Calibri"/>
              </a:rPr>
              <a:t>проекта</a:t>
            </a:r>
            <a:r>
              <a:rPr sz="2262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62" spc="38" dirty="0">
                <a:solidFill>
                  <a:srgbClr val="FFFFFF"/>
                </a:solidFill>
                <a:latin typeface="Calibri"/>
                <a:cs typeface="Calibri"/>
              </a:rPr>
              <a:t>«Пушкинский </a:t>
            </a:r>
            <a:r>
              <a:rPr sz="2262" spc="-75" dirty="0">
                <a:solidFill>
                  <a:srgbClr val="FFFFFF"/>
                </a:solidFill>
                <a:latin typeface="Calibri"/>
                <a:cs typeface="Calibri"/>
              </a:rPr>
              <a:t>бал» </a:t>
            </a:r>
            <a:r>
              <a:rPr sz="2262" spc="-6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62" spc="-19" dirty="0">
                <a:solidFill>
                  <a:srgbClr val="FFFFFF"/>
                </a:solidFill>
                <a:latin typeface="Calibri"/>
                <a:cs typeface="Calibri"/>
              </a:rPr>
              <a:t>пройдет </a:t>
            </a:r>
            <a:r>
              <a:rPr sz="2262" spc="-25" dirty="0">
                <a:solidFill>
                  <a:srgbClr val="FFFFFF"/>
                </a:solidFill>
                <a:latin typeface="Calibri"/>
                <a:cs typeface="Calibri"/>
              </a:rPr>
              <a:t>серия </a:t>
            </a:r>
            <a:r>
              <a:rPr sz="2262" spc="-19" dirty="0">
                <a:solidFill>
                  <a:srgbClr val="FFFFFF"/>
                </a:solidFill>
                <a:latin typeface="Calibri"/>
                <a:cs typeface="Calibri"/>
              </a:rPr>
              <a:t>образовательных онлайн </a:t>
            </a:r>
            <a:r>
              <a:rPr sz="2262" spc="31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262" spc="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62" spc="13" dirty="0">
                <a:solidFill>
                  <a:srgbClr val="FFFFFF"/>
                </a:solidFill>
                <a:latin typeface="Calibri"/>
                <a:cs typeface="Calibri"/>
              </a:rPr>
              <a:t>оффлайн-сессий </a:t>
            </a:r>
            <a:r>
              <a:rPr sz="2262" dirty="0">
                <a:solidFill>
                  <a:srgbClr val="FFFFFF"/>
                </a:solidFill>
                <a:latin typeface="Calibri"/>
                <a:cs typeface="Calibri"/>
              </a:rPr>
              <a:t>с </a:t>
            </a:r>
            <a:r>
              <a:rPr sz="2262" spc="-25" dirty="0">
                <a:solidFill>
                  <a:srgbClr val="FFFFFF"/>
                </a:solidFill>
                <a:latin typeface="Calibri"/>
                <a:cs typeface="Calibri"/>
              </a:rPr>
              <a:t>ведущими </a:t>
            </a:r>
            <a:r>
              <a:rPr sz="2262" spc="-38" dirty="0">
                <a:solidFill>
                  <a:srgbClr val="FFFFFF"/>
                </a:solidFill>
                <a:latin typeface="Calibri"/>
                <a:cs typeface="Calibri"/>
              </a:rPr>
              <a:t>членами </a:t>
            </a:r>
            <a:r>
              <a:rPr sz="2262" spc="25" dirty="0">
                <a:solidFill>
                  <a:srgbClr val="FFFFFF"/>
                </a:solidFill>
                <a:latin typeface="Calibri"/>
                <a:cs typeface="Calibri"/>
              </a:rPr>
              <a:t>экс- </a:t>
            </a:r>
            <a:r>
              <a:rPr sz="2262" spc="-49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62" dirty="0">
                <a:solidFill>
                  <a:srgbClr val="FFFFFF"/>
                </a:solidFill>
                <a:latin typeface="Calibri"/>
                <a:cs typeface="Calibri"/>
              </a:rPr>
              <a:t>пертного</a:t>
            </a:r>
            <a:r>
              <a:rPr sz="2262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62" spc="-13" dirty="0">
                <a:solidFill>
                  <a:srgbClr val="FFFFFF"/>
                </a:solidFill>
                <a:latin typeface="Calibri"/>
                <a:cs typeface="Calibri"/>
              </a:rPr>
              <a:t>совета</a:t>
            </a:r>
            <a:endParaRPr sz="2262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19975" y="493455"/>
            <a:ext cx="5105401" cy="635630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345" y="253955"/>
            <a:ext cx="12529983" cy="704811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7086" y="2704299"/>
            <a:ext cx="5152760" cy="3497195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15958" marR="6383" indent="-3192" algn="ctr">
              <a:spcBef>
                <a:spcPts val="126"/>
              </a:spcBef>
            </a:pPr>
            <a:r>
              <a:rPr sz="2262" spc="82" dirty="0">
                <a:solidFill>
                  <a:srgbClr val="FFFFFF"/>
                </a:solidFill>
                <a:latin typeface="Tahoma"/>
                <a:cs typeface="Tahoma"/>
              </a:rPr>
              <a:t>Выставка </a:t>
            </a:r>
            <a:r>
              <a:rPr sz="2262" spc="188" dirty="0">
                <a:solidFill>
                  <a:srgbClr val="FFFFFF"/>
                </a:solidFill>
                <a:latin typeface="Tahoma"/>
                <a:cs typeface="Tahoma"/>
              </a:rPr>
              <a:t>работ </a:t>
            </a:r>
            <a:r>
              <a:rPr sz="2262" spc="138" dirty="0">
                <a:solidFill>
                  <a:srgbClr val="FFFFFF"/>
                </a:solidFill>
                <a:latin typeface="Tahoma"/>
                <a:cs typeface="Tahoma"/>
              </a:rPr>
              <a:t>лауреатов </a:t>
            </a:r>
            <a:r>
              <a:rPr sz="2262" spc="14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70" dirty="0">
                <a:solidFill>
                  <a:srgbClr val="FFFFFF"/>
                </a:solidFill>
                <a:latin typeface="Tahoma"/>
                <a:cs typeface="Tahoma"/>
              </a:rPr>
              <a:t>Международного </a:t>
            </a:r>
            <a:r>
              <a:rPr sz="2262" spc="182" dirty="0">
                <a:solidFill>
                  <a:srgbClr val="FFFFFF"/>
                </a:solidFill>
                <a:latin typeface="Tahoma"/>
                <a:cs typeface="Tahoma"/>
              </a:rPr>
              <a:t>конкурса </a:t>
            </a:r>
            <a:r>
              <a:rPr sz="2262" spc="1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51" dirty="0">
                <a:solidFill>
                  <a:srgbClr val="FFFFFF"/>
                </a:solidFill>
                <a:latin typeface="Tahoma"/>
                <a:cs typeface="Tahoma"/>
              </a:rPr>
              <a:t>молодых</a:t>
            </a:r>
            <a:r>
              <a:rPr sz="2262" spc="-10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38" dirty="0">
                <a:solidFill>
                  <a:srgbClr val="FFFFFF"/>
                </a:solidFill>
                <a:latin typeface="Tahoma"/>
                <a:cs typeface="Tahoma"/>
              </a:rPr>
              <a:t>дизайнеров</a:t>
            </a:r>
            <a:r>
              <a:rPr sz="2262" spc="-10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262" spc="-10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82" dirty="0">
                <a:solidFill>
                  <a:srgbClr val="FFFFFF"/>
                </a:solidFill>
                <a:latin typeface="Tahoma"/>
                <a:cs typeface="Tahoma"/>
              </a:rPr>
              <a:t>художников </a:t>
            </a:r>
            <a:r>
              <a:rPr sz="2262" spc="-69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214" dirty="0">
                <a:solidFill>
                  <a:srgbClr val="FFFFFF"/>
                </a:solidFill>
                <a:latin typeface="Tahoma"/>
                <a:cs typeface="Tahoma"/>
              </a:rPr>
              <a:t>на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75" dirty="0">
                <a:solidFill>
                  <a:srgbClr val="FFFFFF"/>
                </a:solidFill>
                <a:latin typeface="Tahoma"/>
                <a:cs typeface="Tahoma"/>
              </a:rPr>
              <a:t>лучший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95" dirty="0">
                <a:solidFill>
                  <a:srgbClr val="FFFFFF"/>
                </a:solidFill>
                <a:latin typeface="Tahoma"/>
                <a:cs typeface="Tahoma"/>
              </a:rPr>
              <a:t>костюм</a:t>
            </a:r>
            <a:endParaRPr sz="2262">
              <a:latin typeface="Tahoma"/>
              <a:cs typeface="Tahoma"/>
            </a:endParaRPr>
          </a:p>
          <a:p>
            <a:pPr marL="1007719" marR="998145" algn="ctr"/>
            <a:r>
              <a:rPr sz="2262" spc="138" dirty="0">
                <a:solidFill>
                  <a:srgbClr val="FFFFFF"/>
                </a:solidFill>
                <a:latin typeface="Tahoma"/>
                <a:cs typeface="Tahoma"/>
              </a:rPr>
              <a:t>героев</a:t>
            </a:r>
            <a:r>
              <a:rPr sz="2262" spc="-1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9" dirty="0">
                <a:solidFill>
                  <a:srgbClr val="FFFFFF"/>
                </a:solidFill>
                <a:latin typeface="Tahoma"/>
                <a:cs typeface="Tahoma"/>
              </a:rPr>
              <a:t>произведений </a:t>
            </a:r>
            <a:r>
              <a:rPr sz="2262" spc="-6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26" dirty="0">
                <a:solidFill>
                  <a:srgbClr val="FFFFFF"/>
                </a:solidFill>
                <a:latin typeface="Tahoma"/>
                <a:cs typeface="Tahoma"/>
              </a:rPr>
              <a:t>А.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207" dirty="0">
                <a:solidFill>
                  <a:srgbClr val="FFFFFF"/>
                </a:solidFill>
                <a:latin typeface="Tahoma"/>
                <a:cs typeface="Tahoma"/>
              </a:rPr>
              <a:t>С.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38" dirty="0">
                <a:solidFill>
                  <a:srgbClr val="FFFFFF"/>
                </a:solidFill>
                <a:latin typeface="Tahoma"/>
                <a:cs typeface="Tahoma"/>
              </a:rPr>
              <a:t>Пушкина</a:t>
            </a:r>
            <a:endParaRPr sz="2262">
              <a:latin typeface="Tahoma"/>
              <a:cs typeface="Tahoma"/>
            </a:endParaRPr>
          </a:p>
          <a:p>
            <a:pPr marL="798" algn="ctr"/>
            <a:r>
              <a:rPr sz="2262" spc="82" dirty="0">
                <a:solidFill>
                  <a:srgbClr val="FFFFFF"/>
                </a:solidFill>
                <a:latin typeface="Tahoma"/>
                <a:cs typeface="Tahoma"/>
              </a:rPr>
              <a:t>«ПУШКИНСКИЙ</a:t>
            </a:r>
            <a:r>
              <a:rPr sz="2262" spc="-12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-6" dirty="0">
                <a:solidFill>
                  <a:srgbClr val="FFFFFF"/>
                </a:solidFill>
                <a:latin typeface="Tahoma"/>
                <a:cs typeface="Tahoma"/>
              </a:rPr>
              <a:t>БАЛ»</a:t>
            </a:r>
            <a:endParaRPr sz="2262">
              <a:latin typeface="Tahoma"/>
              <a:cs typeface="Tahoma"/>
            </a:endParaRPr>
          </a:p>
          <a:p>
            <a:pPr marL="79788" algn="ctr"/>
            <a:r>
              <a:rPr sz="2262" spc="-132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95" dirty="0">
                <a:solidFill>
                  <a:srgbClr val="FFFFFF"/>
                </a:solidFill>
                <a:latin typeface="Tahoma"/>
                <a:cs typeface="Tahoma"/>
              </a:rPr>
              <a:t>Историческом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95" dirty="0">
                <a:solidFill>
                  <a:srgbClr val="FFFFFF"/>
                </a:solidFill>
                <a:latin typeface="Tahoma"/>
                <a:cs typeface="Tahoma"/>
              </a:rPr>
              <a:t>парке</a:t>
            </a:r>
            <a:endParaRPr sz="2262">
              <a:latin typeface="Tahoma"/>
              <a:cs typeface="Tahoma"/>
            </a:endParaRPr>
          </a:p>
          <a:p>
            <a:pPr marL="874474" marR="865697" algn="ctr"/>
            <a:r>
              <a:rPr sz="2262" spc="107" dirty="0">
                <a:solidFill>
                  <a:srgbClr val="FFFFFF"/>
                </a:solidFill>
                <a:latin typeface="Tahoma"/>
                <a:cs typeface="Tahoma"/>
              </a:rPr>
              <a:t>«Россия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-107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32" dirty="0">
                <a:solidFill>
                  <a:srgbClr val="FFFFFF"/>
                </a:solidFill>
                <a:latin typeface="Tahoma"/>
                <a:cs typeface="Tahoma"/>
              </a:rPr>
              <a:t>Моя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44" dirty="0">
                <a:solidFill>
                  <a:srgbClr val="FFFFFF"/>
                </a:solidFill>
                <a:latin typeface="Tahoma"/>
                <a:cs typeface="Tahoma"/>
              </a:rPr>
              <a:t>история»  </a:t>
            </a:r>
            <a:r>
              <a:rPr sz="2262" spc="-94" dirty="0">
                <a:solidFill>
                  <a:srgbClr val="FFFFFF"/>
                </a:solidFill>
                <a:latin typeface="Tahoma"/>
                <a:cs typeface="Tahoma"/>
              </a:rPr>
              <a:t>г.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38" dirty="0">
                <a:solidFill>
                  <a:srgbClr val="FFFFFF"/>
                </a:solidFill>
                <a:latin typeface="Tahoma"/>
                <a:cs typeface="Tahoma"/>
              </a:rPr>
              <a:t>Санкт-Петербурга</a:t>
            </a:r>
            <a:endParaRPr sz="2262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53684" y="2409448"/>
            <a:ext cx="6547707" cy="45124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78FC97-42E1-39DE-D99C-AB3BB0CB6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217487"/>
            <a:ext cx="4985014" cy="71405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32F631-1EC2-B1F8-157A-EB2B64A00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575" y="217487"/>
            <a:ext cx="4989477" cy="71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99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971626"/>
            <a:ext cx="13465236" cy="951861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345" y="253955"/>
            <a:ext cx="12529983" cy="704811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9881" y="594822"/>
            <a:ext cx="2500580" cy="364222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15958">
              <a:spcBef>
                <a:spcPts val="126"/>
              </a:spcBef>
            </a:pPr>
            <a:r>
              <a:rPr sz="2262" spc="-101" dirty="0">
                <a:solidFill>
                  <a:srgbClr val="FFFFFF"/>
                </a:solidFill>
                <a:latin typeface="Verdana"/>
                <a:cs typeface="Verdana"/>
              </a:rPr>
              <a:t>СТАРТ </a:t>
            </a:r>
            <a:r>
              <a:rPr sz="2262" spc="-33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62" spc="-113" dirty="0">
                <a:solidFill>
                  <a:srgbClr val="FFFFFF"/>
                </a:solidFill>
                <a:latin typeface="Verdana"/>
                <a:cs typeface="Verdana"/>
              </a:rPr>
              <a:t>ПРОЕКТА</a:t>
            </a:r>
            <a:r>
              <a:rPr sz="2262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62" spc="-276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endParaRPr sz="2262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9757" y="1454830"/>
            <a:ext cx="4220828" cy="712330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algn="ctr">
              <a:spcBef>
                <a:spcPts val="126"/>
              </a:spcBef>
            </a:pPr>
            <a:r>
              <a:rPr sz="2262" spc="25" dirty="0">
                <a:solidFill>
                  <a:srgbClr val="FFFFFF"/>
                </a:solidFill>
                <a:latin typeface="Verdana"/>
                <a:cs typeface="Verdana"/>
              </a:rPr>
              <a:t>Пресс-конференци</a:t>
            </a:r>
            <a:r>
              <a:rPr sz="2262" spc="31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2262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62" spc="-288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262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62" spc="50" dirty="0">
                <a:solidFill>
                  <a:srgbClr val="FFFFFF"/>
                </a:solidFill>
                <a:latin typeface="Verdana"/>
                <a:cs typeface="Verdana"/>
              </a:rPr>
              <a:t>ТАСС</a:t>
            </a:r>
            <a:endParaRPr sz="2262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2262" spc="-195" dirty="0">
                <a:solidFill>
                  <a:srgbClr val="FFFFFF"/>
                </a:solidFill>
                <a:latin typeface="Verdana"/>
                <a:cs typeface="Verdana"/>
              </a:rPr>
              <a:t>01.01.2024</a:t>
            </a:r>
            <a:endParaRPr sz="2262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6721" y="2662946"/>
            <a:ext cx="4646900" cy="3937703"/>
          </a:xfrm>
          <a:prstGeom prst="rect">
            <a:avLst/>
          </a:prstGeom>
        </p:spPr>
        <p:txBody>
          <a:bodyPr vert="horz" wrap="square" lIns="0" tIns="102130" rIns="0" bIns="0" rtlCol="0">
            <a:spAutoFit/>
          </a:bodyPr>
          <a:lstStyle/>
          <a:p>
            <a:pPr algn="ctr">
              <a:spcBef>
                <a:spcPts val="804"/>
              </a:spcBef>
            </a:pPr>
            <a:r>
              <a:rPr sz="2262" spc="-75" dirty="0">
                <a:solidFill>
                  <a:srgbClr val="FFFFFF"/>
                </a:solidFill>
                <a:latin typeface="Verdana"/>
                <a:cs typeface="Verdana"/>
              </a:rPr>
              <a:t>Объявлени</a:t>
            </a:r>
            <a:r>
              <a:rPr sz="2262" spc="-63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2262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62" spc="107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262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62" spc="13" dirty="0">
                <a:solidFill>
                  <a:srgbClr val="FFFFFF"/>
                </a:solidFill>
                <a:latin typeface="Verdana"/>
                <a:cs typeface="Verdana"/>
              </a:rPr>
              <a:t>том,</a:t>
            </a:r>
            <a:r>
              <a:rPr sz="2262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62" spc="-163" dirty="0">
                <a:solidFill>
                  <a:srgbClr val="FFFFFF"/>
                </a:solidFill>
                <a:latin typeface="Verdana"/>
                <a:cs typeface="Verdana"/>
              </a:rPr>
              <a:t>что</a:t>
            </a:r>
            <a:endParaRPr sz="2262" dirty="0">
              <a:latin typeface="Verdana"/>
              <a:cs typeface="Verdana"/>
            </a:endParaRPr>
          </a:p>
          <a:p>
            <a:pPr marL="1596" algn="ctr">
              <a:spcBef>
                <a:spcPts val="679"/>
              </a:spcBef>
            </a:pPr>
            <a:r>
              <a:rPr sz="2262" spc="101" dirty="0">
                <a:solidFill>
                  <a:srgbClr val="FFFFFF"/>
                </a:solidFill>
                <a:latin typeface="Tahoma"/>
                <a:cs typeface="Tahoma"/>
              </a:rPr>
              <a:t>«АДМИРАЛТЕЙСКАЯ</a:t>
            </a:r>
            <a:r>
              <a:rPr sz="2262" spc="-11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dirty="0">
                <a:solidFill>
                  <a:srgbClr val="FFFFFF"/>
                </a:solidFill>
                <a:latin typeface="Tahoma"/>
                <a:cs typeface="Tahoma"/>
              </a:rPr>
              <a:t>ИГЛА»,</a:t>
            </a:r>
            <a:endParaRPr sz="2262" dirty="0">
              <a:latin typeface="Tahoma"/>
              <a:cs typeface="Tahoma"/>
            </a:endParaRPr>
          </a:p>
          <a:p>
            <a:pPr marL="683781" marR="672611" algn="ctr">
              <a:lnSpc>
                <a:spcPct val="125000"/>
              </a:lnSpc>
            </a:pPr>
            <a:r>
              <a:rPr sz="2262" spc="101" dirty="0">
                <a:solidFill>
                  <a:srgbClr val="FFFFFF"/>
                </a:solidFill>
                <a:latin typeface="Tahoma"/>
                <a:cs typeface="Tahoma"/>
              </a:rPr>
              <a:t>«Санкт-Петербургский  </a:t>
            </a:r>
            <a:r>
              <a:rPr sz="2262" spc="126" dirty="0">
                <a:solidFill>
                  <a:srgbClr val="FFFFFF"/>
                </a:solidFill>
                <a:latin typeface="Tahoma"/>
                <a:cs typeface="Tahoma"/>
              </a:rPr>
              <a:t>Пушкинский</a:t>
            </a:r>
            <a:r>
              <a:rPr sz="2262" spc="-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9" dirty="0">
                <a:solidFill>
                  <a:srgbClr val="FFFFFF"/>
                </a:solidFill>
                <a:latin typeface="Tahoma"/>
                <a:cs typeface="Tahoma"/>
              </a:rPr>
              <a:t>фонд»,</a:t>
            </a:r>
            <a:endParaRPr sz="2262" dirty="0">
              <a:latin typeface="Tahoma"/>
              <a:cs typeface="Tahoma"/>
            </a:endParaRPr>
          </a:p>
          <a:p>
            <a:pPr marL="15958" marR="6383" indent="-798" algn="ctr">
              <a:lnSpc>
                <a:spcPct val="125000"/>
              </a:lnSpc>
            </a:pPr>
            <a:r>
              <a:rPr sz="2262" spc="270" dirty="0">
                <a:solidFill>
                  <a:srgbClr val="FFFFFF"/>
                </a:solidFill>
                <a:latin typeface="Tahoma"/>
                <a:cs typeface="Tahoma"/>
              </a:rPr>
              <a:t>РОО </a:t>
            </a:r>
            <a:r>
              <a:rPr sz="2262" spc="38" dirty="0">
                <a:solidFill>
                  <a:srgbClr val="FFFFFF"/>
                </a:solidFill>
                <a:latin typeface="Tahoma"/>
                <a:cs typeface="Tahoma"/>
              </a:rPr>
              <a:t>«Алые </a:t>
            </a:r>
            <a:r>
              <a:rPr sz="2262" spc="170" dirty="0">
                <a:solidFill>
                  <a:srgbClr val="FFFFFF"/>
                </a:solidFill>
                <a:latin typeface="Tahoma"/>
                <a:cs typeface="Tahoma"/>
              </a:rPr>
              <a:t>паруса» </a:t>
            </a:r>
            <a:r>
              <a:rPr sz="2262" spc="31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2262" spc="31" dirty="0">
                <a:solidFill>
                  <a:srgbClr val="FFFFFF"/>
                </a:solidFill>
                <a:latin typeface="Tahoma"/>
                <a:cs typeface="Tahoma"/>
              </a:rPr>
              <a:t>роводят </a:t>
            </a:r>
            <a:r>
              <a:rPr sz="2262" spc="3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63" dirty="0">
                <a:solidFill>
                  <a:srgbClr val="FFFFFF"/>
                </a:solidFill>
                <a:latin typeface="Tahoma"/>
                <a:cs typeface="Tahoma"/>
              </a:rPr>
              <a:t>конкурс</a:t>
            </a:r>
            <a:r>
              <a:rPr sz="2262" spc="-11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51" dirty="0">
                <a:solidFill>
                  <a:srgbClr val="FFFFFF"/>
                </a:solidFill>
                <a:latin typeface="Tahoma"/>
                <a:cs typeface="Tahoma"/>
              </a:rPr>
              <a:t>молодых</a:t>
            </a:r>
            <a:r>
              <a:rPr sz="2262" spc="-10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38" dirty="0">
                <a:solidFill>
                  <a:srgbClr val="FFFFFF"/>
                </a:solidFill>
                <a:latin typeface="Tahoma"/>
                <a:cs typeface="Tahoma"/>
              </a:rPr>
              <a:t>дизайнеров</a:t>
            </a:r>
            <a:r>
              <a:rPr sz="2262" spc="-10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2262" spc="-69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82" dirty="0">
                <a:solidFill>
                  <a:srgbClr val="FFFFFF"/>
                </a:solidFill>
                <a:latin typeface="Tahoma"/>
                <a:cs typeface="Tahoma"/>
              </a:rPr>
              <a:t>художников </a:t>
            </a:r>
            <a:r>
              <a:rPr sz="2262" spc="214" dirty="0">
                <a:solidFill>
                  <a:srgbClr val="FFFFFF"/>
                </a:solidFill>
                <a:latin typeface="Tahoma"/>
                <a:cs typeface="Tahoma"/>
              </a:rPr>
              <a:t>на </a:t>
            </a:r>
            <a:r>
              <a:rPr sz="2262" spc="75" dirty="0">
                <a:solidFill>
                  <a:srgbClr val="FFFFFF"/>
                </a:solidFill>
                <a:latin typeface="Tahoma"/>
                <a:cs typeface="Tahoma"/>
              </a:rPr>
              <a:t>лучший </a:t>
            </a:r>
            <a:r>
              <a:rPr sz="2262" spc="195" dirty="0">
                <a:solidFill>
                  <a:srgbClr val="FFFFFF"/>
                </a:solidFill>
                <a:latin typeface="Tahoma"/>
                <a:cs typeface="Tahoma"/>
              </a:rPr>
              <a:t>костюм </a:t>
            </a:r>
            <a:r>
              <a:rPr sz="2262" spc="-69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38" dirty="0">
                <a:solidFill>
                  <a:srgbClr val="FFFFFF"/>
                </a:solidFill>
                <a:latin typeface="Tahoma"/>
                <a:cs typeface="Tahoma"/>
              </a:rPr>
              <a:t>героев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9" dirty="0">
                <a:solidFill>
                  <a:srgbClr val="FFFFFF"/>
                </a:solidFill>
                <a:latin typeface="Tahoma"/>
                <a:cs typeface="Tahoma"/>
              </a:rPr>
              <a:t>произведений</a:t>
            </a:r>
            <a:endParaRPr sz="2262" dirty="0">
              <a:latin typeface="Tahoma"/>
              <a:cs typeface="Tahoma"/>
            </a:endParaRPr>
          </a:p>
          <a:p>
            <a:pPr algn="ctr">
              <a:spcBef>
                <a:spcPts val="679"/>
              </a:spcBef>
            </a:pPr>
            <a:r>
              <a:rPr sz="2262" spc="126" dirty="0">
                <a:solidFill>
                  <a:srgbClr val="FFFFFF"/>
                </a:solidFill>
                <a:latin typeface="Tahoma"/>
                <a:cs typeface="Tahoma"/>
              </a:rPr>
              <a:t>А.</a:t>
            </a:r>
            <a:r>
              <a:rPr sz="2262" spc="-10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207" dirty="0">
                <a:solidFill>
                  <a:srgbClr val="FFFFFF"/>
                </a:solidFill>
                <a:latin typeface="Tahoma"/>
                <a:cs typeface="Tahoma"/>
              </a:rPr>
              <a:t>С.</a:t>
            </a:r>
            <a:r>
              <a:rPr sz="2262" spc="-10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38" dirty="0">
                <a:solidFill>
                  <a:srgbClr val="FFFFFF"/>
                </a:solidFill>
                <a:latin typeface="Tahoma"/>
                <a:cs typeface="Tahoma"/>
              </a:rPr>
              <a:t>Пушкина</a:t>
            </a:r>
            <a:endParaRPr sz="2262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0443" y="357714"/>
            <a:ext cx="5226733" cy="316524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68558" y="3739230"/>
            <a:ext cx="5265970" cy="347860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7337" y="792527"/>
            <a:ext cx="6068849" cy="523522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47052" y="494475"/>
            <a:ext cx="4847170" cy="6115861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15958" marR="173139">
              <a:spcBef>
                <a:spcPts val="126"/>
              </a:spcBef>
            </a:pPr>
            <a:r>
              <a:rPr sz="1759" b="1" spc="-101" dirty="0">
                <a:solidFill>
                  <a:srgbClr val="FFFFFF"/>
                </a:solidFill>
                <a:latin typeface="Palatino Linotype"/>
                <a:cs typeface="Palatino Linotype"/>
              </a:rPr>
              <a:t>ЛЕКЦИИ</a:t>
            </a:r>
            <a:r>
              <a:rPr sz="1759" b="1" spc="-63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759" b="1" spc="-57" dirty="0">
                <a:solidFill>
                  <a:srgbClr val="FFFFFF"/>
                </a:solidFill>
                <a:latin typeface="Palatino Linotype"/>
                <a:cs typeface="Palatino Linotype"/>
              </a:rPr>
              <a:t>«А.С.</a:t>
            </a:r>
            <a:r>
              <a:rPr sz="1759" b="1" spc="-63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759" b="1" spc="-143" dirty="0">
                <a:solidFill>
                  <a:srgbClr val="FFFFFF"/>
                </a:solidFill>
                <a:latin typeface="Palatino Linotype"/>
                <a:cs typeface="Palatino Linotype"/>
              </a:rPr>
              <a:t>Пушкин</a:t>
            </a:r>
            <a:r>
              <a:rPr sz="1759" b="1" spc="-63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759" b="1" spc="6" dirty="0">
                <a:solidFill>
                  <a:srgbClr val="FFFFFF"/>
                </a:solidFill>
                <a:latin typeface="Palatino Linotype"/>
                <a:cs typeface="Palatino Linotype"/>
              </a:rPr>
              <a:t>в</a:t>
            </a:r>
            <a:r>
              <a:rPr sz="1759" b="1" spc="-63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759" b="1" spc="-151" dirty="0">
                <a:solidFill>
                  <a:srgbClr val="FFFFFF"/>
                </a:solidFill>
                <a:latin typeface="Palatino Linotype"/>
                <a:cs typeface="Palatino Linotype"/>
              </a:rPr>
              <a:t>памяти</a:t>
            </a:r>
            <a:r>
              <a:rPr sz="1759" b="1" spc="-63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759" b="1" spc="-143" dirty="0">
                <a:solidFill>
                  <a:srgbClr val="FFFFFF"/>
                </a:solidFill>
                <a:latin typeface="Palatino Linotype"/>
                <a:cs typeface="Palatino Linotype"/>
              </a:rPr>
              <a:t>поколений»</a:t>
            </a:r>
            <a:r>
              <a:rPr sz="1759" b="1" spc="6" dirty="0">
                <a:solidFill>
                  <a:srgbClr val="FFFFFF"/>
                </a:solidFill>
                <a:latin typeface="Palatino Linotype"/>
                <a:cs typeface="Palatino Linotype"/>
              </a:rPr>
              <a:t>,  </a:t>
            </a:r>
            <a:r>
              <a:rPr sz="1759" b="1" spc="-143" dirty="0">
                <a:solidFill>
                  <a:srgbClr val="FFFFFF"/>
                </a:solidFill>
                <a:latin typeface="Palatino Linotype"/>
                <a:cs typeface="Palatino Linotype"/>
              </a:rPr>
              <a:t>презентация</a:t>
            </a:r>
            <a:r>
              <a:rPr sz="1759" b="1" spc="-63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759" b="1" spc="-107" dirty="0">
                <a:solidFill>
                  <a:srgbClr val="FFFFFF"/>
                </a:solidFill>
                <a:latin typeface="Palatino Linotype"/>
                <a:cs typeface="Palatino Linotype"/>
              </a:rPr>
              <a:t>книг</a:t>
            </a:r>
            <a:r>
              <a:rPr sz="1759" b="1" spc="-57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759" b="1" spc="-113" dirty="0">
                <a:solidFill>
                  <a:srgbClr val="FFFFFF"/>
                </a:solidFill>
                <a:latin typeface="Palatino Linotype"/>
                <a:cs typeface="Palatino Linotype"/>
              </a:rPr>
              <a:t>Издательства</a:t>
            </a:r>
            <a:r>
              <a:rPr sz="1759" b="1" spc="-57" dirty="0">
                <a:solidFill>
                  <a:srgbClr val="FFFFFF"/>
                </a:solidFill>
                <a:latin typeface="Palatino Linotype"/>
                <a:cs typeface="Palatino Linotype"/>
              </a:rPr>
              <a:t> "АВРОРА".</a:t>
            </a:r>
            <a:endParaRPr sz="1759">
              <a:latin typeface="Palatino Linotype"/>
              <a:cs typeface="Palatino Linotype"/>
            </a:endParaRPr>
          </a:p>
          <a:p>
            <a:pPr marL="15958">
              <a:spcBef>
                <a:spcPts val="1759"/>
              </a:spcBef>
            </a:pPr>
            <a:r>
              <a:rPr sz="1508" spc="19" dirty="0">
                <a:solidFill>
                  <a:srgbClr val="FFFFFF"/>
                </a:solidFill>
                <a:latin typeface="Calibri"/>
                <a:cs typeface="Calibri"/>
              </a:rPr>
              <a:t>Научно-популярные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интерактивные 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лекции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проекта</a:t>
            </a:r>
            <a:endParaRPr sz="1508">
              <a:latin typeface="Calibri"/>
              <a:cs typeface="Calibri"/>
            </a:endParaRPr>
          </a:p>
          <a:p>
            <a:pPr marL="15958" marR="51064"/>
            <a:r>
              <a:rPr sz="1508" spc="25" dirty="0">
                <a:solidFill>
                  <a:srgbClr val="FFFFFF"/>
                </a:solidFill>
                <a:latin typeface="Calibri"/>
                <a:cs typeface="Calibri"/>
              </a:rPr>
              <a:t>«Пушкинский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63" dirty="0">
                <a:solidFill>
                  <a:srgbClr val="FFFFFF"/>
                </a:solidFill>
                <a:latin typeface="Calibri"/>
                <a:cs typeface="Calibri"/>
              </a:rPr>
              <a:t>бал»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проанализируют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эволюцию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38" dirty="0">
                <a:solidFill>
                  <a:srgbClr val="FFFFFF"/>
                </a:solidFill>
                <a:latin typeface="Calibri"/>
                <a:cs typeface="Calibri"/>
              </a:rPr>
              <a:t>образа </a:t>
            </a:r>
            <a:r>
              <a:rPr sz="1508" spc="-3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38" dirty="0">
                <a:solidFill>
                  <a:srgbClr val="FFFFFF"/>
                </a:solidFill>
                <a:latin typeface="Calibri"/>
                <a:cs typeface="Calibri"/>
              </a:rPr>
              <a:t>Пушкина 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508" spc="-19" dirty="0">
                <a:solidFill>
                  <a:srgbClr val="FFFFFF"/>
                </a:solidFill>
                <a:latin typeface="Calibri"/>
                <a:cs typeface="Calibri"/>
              </a:rPr>
              <a:t>общественном 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сознании </a:t>
            </a:r>
            <a:r>
              <a:rPr sz="1508" spc="13" dirty="0">
                <a:solidFill>
                  <a:srgbClr val="FFFFFF"/>
                </a:solidFill>
                <a:latin typeface="Calibri"/>
                <a:cs typeface="Calibri"/>
              </a:rPr>
              <a:t>России 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508" spc="-13" dirty="0">
                <a:solidFill>
                  <a:srgbClr val="FFFFFF"/>
                </a:solidFill>
                <a:latin typeface="Calibri"/>
                <a:cs typeface="Calibri"/>
              </a:rPr>
              <a:t>неразрыв- 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ной связи 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с основными 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этапами 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развития 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Всероссийского </a:t>
            </a:r>
            <a:r>
              <a:rPr sz="1508" spc="-3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31" dirty="0">
                <a:solidFill>
                  <a:srgbClr val="FFFFFF"/>
                </a:solidFill>
                <a:latin typeface="Calibri"/>
                <a:cs typeface="Calibri"/>
              </a:rPr>
              <a:t>музея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63" dirty="0">
                <a:solidFill>
                  <a:srgbClr val="FFFFFF"/>
                </a:solidFill>
                <a:latin typeface="Calibri"/>
                <a:cs typeface="Calibri"/>
              </a:rPr>
              <a:t>А.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75" dirty="0">
                <a:solidFill>
                  <a:srgbClr val="FFFFFF"/>
                </a:solidFill>
                <a:latin typeface="Calibri"/>
                <a:cs typeface="Calibri"/>
              </a:rPr>
              <a:t>С.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38" dirty="0">
                <a:solidFill>
                  <a:srgbClr val="FFFFFF"/>
                </a:solidFill>
                <a:latin typeface="Calibri"/>
                <a:cs typeface="Calibri"/>
              </a:rPr>
              <a:t>Пушкина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25" dirty="0">
                <a:solidFill>
                  <a:srgbClr val="FFFFFF"/>
                </a:solidFill>
                <a:latin typeface="Calibri"/>
                <a:cs typeface="Calibri"/>
              </a:rPr>
              <a:t>—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первого </a:t>
            </a:r>
            <a:r>
              <a:rPr sz="1508" spc="38" dirty="0">
                <a:solidFill>
                  <a:srgbClr val="FFFFFF"/>
                </a:solidFill>
                <a:latin typeface="Calibri"/>
                <a:cs typeface="Calibri"/>
              </a:rPr>
              <a:t>Пушкинского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31" dirty="0">
                <a:solidFill>
                  <a:srgbClr val="FFFFFF"/>
                </a:solidFill>
                <a:latin typeface="Calibri"/>
                <a:cs typeface="Calibri"/>
              </a:rPr>
              <a:t>музея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19" dirty="0">
                <a:solidFill>
                  <a:srgbClr val="FFFFFF"/>
                </a:solidFill>
                <a:latin typeface="Calibri"/>
                <a:cs typeface="Calibri"/>
              </a:rPr>
              <a:t>стра- </a:t>
            </a:r>
            <a:r>
              <a:rPr sz="1508" spc="-3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25" dirty="0">
                <a:solidFill>
                  <a:srgbClr val="FFFFFF"/>
                </a:solidFill>
                <a:latin typeface="Calibri"/>
                <a:cs typeface="Calibri"/>
              </a:rPr>
              <a:t>ны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25" dirty="0">
                <a:solidFill>
                  <a:srgbClr val="FFFFFF"/>
                </a:solidFill>
                <a:latin typeface="Calibri"/>
                <a:cs typeface="Calibri"/>
              </a:rPr>
              <a:t>—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19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13" dirty="0">
                <a:solidFill>
                  <a:srgbClr val="FFFFFF"/>
                </a:solidFill>
                <a:latin typeface="Calibri"/>
                <a:cs typeface="Calibri"/>
              </a:rPr>
              <a:t>протяжении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25" dirty="0">
                <a:solidFill>
                  <a:srgbClr val="FFFFFF"/>
                </a:solidFill>
                <a:latin typeface="Calibri"/>
                <a:cs typeface="Calibri"/>
              </a:rPr>
              <a:t>всей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25" dirty="0">
                <a:solidFill>
                  <a:srgbClr val="FFFFFF"/>
                </a:solidFill>
                <a:latin typeface="Calibri"/>
                <a:cs typeface="Calibri"/>
              </a:rPr>
              <a:t>его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истории.</a:t>
            </a:r>
            <a:endParaRPr sz="1508">
              <a:latin typeface="Calibri"/>
              <a:cs typeface="Calibri"/>
            </a:endParaRPr>
          </a:p>
          <a:p>
            <a:pPr marL="15958" marR="10372"/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Оглядываясь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44" dirty="0">
                <a:solidFill>
                  <a:srgbClr val="FFFFFF"/>
                </a:solidFill>
                <a:latin typeface="Calibri"/>
                <a:cs typeface="Calibri"/>
              </a:rPr>
              <a:t>назад,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19" dirty="0">
                <a:solidFill>
                  <a:srgbClr val="FFFFFF"/>
                </a:solidFill>
                <a:latin typeface="Calibri"/>
                <a:cs typeface="Calibri"/>
              </a:rPr>
              <a:t>мы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38" dirty="0">
                <a:solidFill>
                  <a:srgbClr val="FFFFFF"/>
                </a:solidFill>
                <a:latin typeface="Calibri"/>
                <a:cs typeface="Calibri"/>
              </a:rPr>
              <a:t>отмечаем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31" dirty="0">
                <a:solidFill>
                  <a:srgbClr val="FFFFFF"/>
                </a:solidFill>
                <a:latin typeface="Calibri"/>
                <a:cs typeface="Calibri"/>
              </a:rPr>
              <a:t>три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19" dirty="0">
                <a:solidFill>
                  <a:srgbClr val="FFFFFF"/>
                </a:solidFill>
                <a:latin typeface="Calibri"/>
                <a:cs typeface="Calibri"/>
              </a:rPr>
              <a:t>эпохи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19" dirty="0">
                <a:solidFill>
                  <a:srgbClr val="FFFFFF"/>
                </a:solidFill>
                <a:latin typeface="Calibri"/>
                <a:cs typeface="Calibri"/>
              </a:rPr>
              <a:t>жизни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старей- </a:t>
            </a:r>
            <a:r>
              <a:rPr sz="1508" spc="-3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шего </a:t>
            </a:r>
            <a:r>
              <a:rPr sz="1508" spc="25" dirty="0">
                <a:solidFill>
                  <a:srgbClr val="FFFFFF"/>
                </a:solidFill>
                <a:latin typeface="Calibri"/>
                <a:cs typeface="Calibri"/>
              </a:rPr>
              <a:t>пушкинского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31" dirty="0">
                <a:solidFill>
                  <a:srgbClr val="FFFFFF"/>
                </a:solidFill>
                <a:latin typeface="Calibri"/>
                <a:cs typeface="Calibri"/>
              </a:rPr>
              <a:t>музея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страны:</a:t>
            </a:r>
            <a:endParaRPr sz="1508">
              <a:latin typeface="Calibri"/>
              <a:cs typeface="Calibri"/>
            </a:endParaRPr>
          </a:p>
          <a:p>
            <a:pPr marL="15958" marR="35904"/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лицейскую, 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связанную с </a:t>
            </a:r>
            <a:r>
              <a:rPr sz="1508" spc="-13" dirty="0">
                <a:solidFill>
                  <a:srgbClr val="FFFFFF"/>
                </a:solidFill>
                <a:latin typeface="Calibri"/>
                <a:cs typeface="Calibri"/>
              </a:rPr>
              <a:t>возникновением </a:t>
            </a:r>
            <a:r>
              <a:rPr sz="1508" spc="19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508" spc="-13" dirty="0">
                <a:solidFill>
                  <a:srgbClr val="FFFFFF"/>
                </a:solidFill>
                <a:latin typeface="Calibri"/>
                <a:cs typeface="Calibri"/>
              </a:rPr>
              <a:t>первыми </a:t>
            </a:r>
            <a:r>
              <a:rPr sz="1508" spc="-25" dirty="0">
                <a:solidFill>
                  <a:srgbClr val="FFFFFF"/>
                </a:solidFill>
                <a:latin typeface="Calibri"/>
                <a:cs typeface="Calibri"/>
              </a:rPr>
              <a:t>деся- </a:t>
            </a:r>
            <a:r>
              <a:rPr sz="1508" spc="-33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тилетиями 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существования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31" dirty="0">
                <a:solidFill>
                  <a:srgbClr val="FFFFFF"/>
                </a:solidFill>
                <a:latin typeface="Calibri"/>
                <a:cs typeface="Calibri"/>
              </a:rPr>
              <a:t>музея</a:t>
            </a:r>
            <a:r>
              <a:rPr sz="1508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стенах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 Императорско- </a:t>
            </a:r>
            <a:r>
              <a:rPr sz="1508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19" dirty="0">
                <a:solidFill>
                  <a:srgbClr val="FFFFFF"/>
                </a:solidFill>
                <a:latin typeface="Calibri"/>
                <a:cs typeface="Calibri"/>
              </a:rPr>
              <a:t>го</a:t>
            </a:r>
            <a:r>
              <a:rPr sz="1508" spc="-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Александровского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Лицея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19" dirty="0">
                <a:solidFill>
                  <a:srgbClr val="FFFFFF"/>
                </a:solidFill>
                <a:latin typeface="Calibri"/>
                <a:cs typeface="Calibri"/>
              </a:rPr>
              <a:t>(1879–1917),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25" dirty="0">
                <a:solidFill>
                  <a:srgbClr val="FFFFFF"/>
                </a:solidFill>
                <a:latin typeface="Calibri"/>
                <a:cs typeface="Calibri"/>
              </a:rPr>
              <a:t>академическую</a:t>
            </a:r>
            <a:endParaRPr sz="1508">
              <a:latin typeface="Calibri"/>
              <a:cs typeface="Calibri"/>
            </a:endParaRPr>
          </a:p>
          <a:p>
            <a:pPr marL="15958" marR="6383"/>
            <a:r>
              <a:rPr sz="1508" spc="25" dirty="0">
                <a:solidFill>
                  <a:srgbClr val="FFFFFF"/>
                </a:solidFill>
                <a:latin typeface="Calibri"/>
                <a:cs typeface="Calibri"/>
              </a:rPr>
              <a:t>— </a:t>
            </a:r>
            <a:r>
              <a:rPr sz="1508" spc="-13" dirty="0">
                <a:solidFill>
                  <a:srgbClr val="FFFFFF"/>
                </a:solidFill>
                <a:latin typeface="Calibri"/>
                <a:cs typeface="Calibri"/>
              </a:rPr>
              <a:t>годы 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пребывания </a:t>
            </a:r>
            <a:r>
              <a:rPr sz="1508" spc="-31" dirty="0">
                <a:solidFill>
                  <a:srgbClr val="FFFFFF"/>
                </a:solidFill>
                <a:latin typeface="Calibri"/>
                <a:cs typeface="Calibri"/>
              </a:rPr>
              <a:t>музея 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508" spc="-19" dirty="0">
                <a:solidFill>
                  <a:srgbClr val="FFFFFF"/>
                </a:solidFill>
                <a:latin typeface="Calibri"/>
                <a:cs typeface="Calibri"/>
              </a:rPr>
              <a:t>составе </a:t>
            </a:r>
            <a:r>
              <a:rPr sz="1508" spc="38" dirty="0">
                <a:solidFill>
                  <a:srgbClr val="FFFFFF"/>
                </a:solidFill>
                <a:latin typeface="Calibri"/>
                <a:cs typeface="Calibri"/>
              </a:rPr>
              <a:t>Пушкинского </a:t>
            </a:r>
            <a:r>
              <a:rPr sz="1508" spc="-38" dirty="0">
                <a:solidFill>
                  <a:srgbClr val="FFFFFF"/>
                </a:solidFill>
                <a:latin typeface="Calibri"/>
                <a:cs typeface="Calibri"/>
              </a:rPr>
              <a:t>Дома </a:t>
            </a:r>
            <a:r>
              <a:rPr sz="1508" spc="-3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13" dirty="0">
                <a:solidFill>
                  <a:srgbClr val="FFFFFF"/>
                </a:solidFill>
                <a:latin typeface="Calibri"/>
                <a:cs typeface="Calibri"/>
              </a:rPr>
              <a:t>Академии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наук </a:t>
            </a:r>
            <a:r>
              <a:rPr sz="1508" spc="-19" dirty="0">
                <a:solidFill>
                  <a:srgbClr val="FFFFFF"/>
                </a:solidFill>
                <a:latin typeface="Calibri"/>
                <a:cs typeface="Calibri"/>
              </a:rPr>
              <a:t>(1917–1953)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1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13" dirty="0">
                <a:solidFill>
                  <a:srgbClr val="FFFFFF"/>
                </a:solidFill>
                <a:latin typeface="Calibri"/>
                <a:cs typeface="Calibri"/>
              </a:rPr>
              <a:t>эпоху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13" dirty="0">
                <a:solidFill>
                  <a:srgbClr val="FFFFFF"/>
                </a:solidFill>
                <a:latin typeface="Calibri"/>
                <a:cs typeface="Calibri"/>
              </a:rPr>
              <a:t>функционирования </a:t>
            </a:r>
            <a:r>
              <a:rPr sz="1508" spc="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Всероссийского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31" dirty="0">
                <a:solidFill>
                  <a:srgbClr val="FFFFFF"/>
                </a:solidFill>
                <a:latin typeface="Calibri"/>
                <a:cs typeface="Calibri"/>
              </a:rPr>
              <a:t>музея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63" dirty="0">
                <a:solidFill>
                  <a:srgbClr val="FFFFFF"/>
                </a:solidFill>
                <a:latin typeface="Calibri"/>
                <a:cs typeface="Calibri"/>
              </a:rPr>
              <a:t>А.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75" dirty="0">
                <a:solidFill>
                  <a:srgbClr val="FFFFFF"/>
                </a:solidFill>
                <a:latin typeface="Calibri"/>
                <a:cs typeface="Calibri"/>
              </a:rPr>
              <a:t>С.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38" dirty="0">
                <a:solidFill>
                  <a:srgbClr val="FFFFFF"/>
                </a:solidFill>
                <a:latin typeface="Calibri"/>
                <a:cs typeface="Calibri"/>
              </a:rPr>
              <a:t>Пушкина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25" dirty="0">
                <a:solidFill>
                  <a:srgbClr val="FFFFFF"/>
                </a:solidFill>
                <a:latin typeface="Calibri"/>
                <a:cs typeface="Calibri"/>
              </a:rPr>
              <a:t>системе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19" dirty="0">
                <a:solidFill>
                  <a:srgbClr val="FFFFFF"/>
                </a:solidFill>
                <a:latin typeface="Calibri"/>
                <a:cs typeface="Calibri"/>
              </a:rPr>
              <a:t>Министер- </a:t>
            </a:r>
            <a:r>
              <a:rPr sz="1508" spc="-3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ства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13" dirty="0">
                <a:solidFill>
                  <a:srgbClr val="FFFFFF"/>
                </a:solidFill>
                <a:latin typeface="Calibri"/>
                <a:cs typeface="Calibri"/>
              </a:rPr>
              <a:t>культуры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13" dirty="0">
                <a:solidFill>
                  <a:srgbClr val="FFFFFF"/>
                </a:solidFill>
                <a:latin typeface="Calibri"/>
                <a:cs typeface="Calibri"/>
              </a:rPr>
              <a:t>России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31" dirty="0">
                <a:solidFill>
                  <a:srgbClr val="FFFFFF"/>
                </a:solidFill>
                <a:latin typeface="Calibri"/>
                <a:cs typeface="Calibri"/>
              </a:rPr>
              <a:t>(с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44" dirty="0">
                <a:solidFill>
                  <a:srgbClr val="FFFFFF"/>
                </a:solidFill>
                <a:latin typeface="Calibri"/>
                <a:cs typeface="Calibri"/>
              </a:rPr>
              <a:t>1953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50" dirty="0">
                <a:solidFill>
                  <a:srgbClr val="FFFFFF"/>
                </a:solidFill>
                <a:latin typeface="Calibri"/>
                <a:cs typeface="Calibri"/>
              </a:rPr>
              <a:t>г.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 по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19" dirty="0">
                <a:solidFill>
                  <a:srgbClr val="FFFFFF"/>
                </a:solidFill>
                <a:latin typeface="Calibri"/>
                <a:cs typeface="Calibri"/>
              </a:rPr>
              <a:t>настоящее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19" dirty="0">
                <a:solidFill>
                  <a:srgbClr val="FFFFFF"/>
                </a:solidFill>
                <a:latin typeface="Calibri"/>
                <a:cs typeface="Calibri"/>
              </a:rPr>
              <a:t>время).</a:t>
            </a:r>
            <a:endParaRPr sz="1508">
              <a:latin typeface="Calibri"/>
              <a:cs typeface="Calibri"/>
            </a:endParaRPr>
          </a:p>
          <a:p>
            <a:pPr marL="15958" marR="106916"/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Всероссийский </a:t>
            </a:r>
            <a:r>
              <a:rPr sz="1508" spc="-31" dirty="0">
                <a:solidFill>
                  <a:srgbClr val="FFFFFF"/>
                </a:solidFill>
                <a:latin typeface="Calibri"/>
                <a:cs typeface="Calibri"/>
              </a:rPr>
              <a:t>музей </a:t>
            </a:r>
            <a:r>
              <a:rPr sz="1508" spc="63" dirty="0">
                <a:solidFill>
                  <a:srgbClr val="FFFFFF"/>
                </a:solidFill>
                <a:latin typeface="Calibri"/>
                <a:cs typeface="Calibri"/>
              </a:rPr>
              <a:t>А. </a:t>
            </a:r>
            <a:r>
              <a:rPr sz="1508" spc="75" dirty="0">
                <a:solidFill>
                  <a:srgbClr val="FFFFFF"/>
                </a:solidFill>
                <a:latin typeface="Calibri"/>
                <a:cs typeface="Calibri"/>
              </a:rPr>
              <a:t>С. </a:t>
            </a:r>
            <a:r>
              <a:rPr sz="1508" spc="38" dirty="0">
                <a:solidFill>
                  <a:srgbClr val="FFFFFF"/>
                </a:solidFill>
                <a:latin typeface="Calibri"/>
                <a:cs typeface="Calibri"/>
              </a:rPr>
              <a:t>Пушкина </a:t>
            </a:r>
            <a:r>
              <a:rPr sz="1508" spc="-31" dirty="0">
                <a:solidFill>
                  <a:srgbClr val="FFFFFF"/>
                </a:solidFill>
                <a:latin typeface="Calibri"/>
                <a:cs typeface="Calibri"/>
              </a:rPr>
              <a:t>бережно </a:t>
            </a:r>
            <a:r>
              <a:rPr sz="1508" spc="13" dirty="0">
                <a:solidFill>
                  <a:srgbClr val="FFFFFF"/>
                </a:solidFill>
                <a:latin typeface="Calibri"/>
                <a:cs typeface="Calibri"/>
              </a:rPr>
              <a:t>хранит, </a:t>
            </a:r>
            <a:r>
              <a:rPr sz="1508" spc="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приумножает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1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57" dirty="0">
                <a:solidFill>
                  <a:srgbClr val="FFFFFF"/>
                </a:solidFill>
                <a:latin typeface="Calibri"/>
                <a:cs typeface="Calibri"/>
              </a:rPr>
              <a:t>делает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 широким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19" dirty="0">
                <a:solidFill>
                  <a:srgbClr val="FFFFFF"/>
                </a:solidFill>
                <a:latin typeface="Calibri"/>
                <a:cs typeface="Calibri"/>
              </a:rPr>
              <a:t>достоянием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 российской </a:t>
            </a:r>
            <a:r>
              <a:rPr sz="1508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публики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13" dirty="0">
                <a:solidFill>
                  <a:srgbClr val="FFFFFF"/>
                </a:solidFill>
                <a:latin typeface="Calibri"/>
                <a:cs typeface="Calibri"/>
              </a:rPr>
              <a:t>лучшую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38" dirty="0">
                <a:solidFill>
                  <a:srgbClr val="FFFFFF"/>
                </a:solidFill>
                <a:latin typeface="Calibri"/>
                <a:cs typeface="Calibri"/>
              </a:rPr>
              <a:t>мире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25" dirty="0">
                <a:solidFill>
                  <a:srgbClr val="FFFFFF"/>
                </a:solidFill>
                <a:latin typeface="Calibri"/>
                <a:cs typeface="Calibri"/>
              </a:rPr>
              <a:t>пушкинскую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13" dirty="0">
                <a:solidFill>
                  <a:srgbClr val="FFFFFF"/>
                </a:solidFill>
                <a:latin typeface="Calibri"/>
                <a:cs typeface="Calibri"/>
              </a:rPr>
              <a:t>коллекцию,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равной </a:t>
            </a:r>
            <a:r>
              <a:rPr sz="1508" spc="-3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которой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по </a:t>
            </a:r>
            <a:r>
              <a:rPr sz="1508" spc="-31" dirty="0">
                <a:solidFill>
                  <a:srgbClr val="FFFFFF"/>
                </a:solidFill>
                <a:latin typeface="Calibri"/>
                <a:cs typeface="Calibri"/>
              </a:rPr>
              <a:t>своему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13" dirty="0">
                <a:solidFill>
                  <a:srgbClr val="FFFFFF"/>
                </a:solidFill>
                <a:latin typeface="Calibri"/>
                <a:cs typeface="Calibri"/>
              </a:rPr>
              <a:t>значению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1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 уникальности 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нет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19" dirty="0">
                <a:solidFill>
                  <a:srgbClr val="FFFFFF"/>
                </a:solidFill>
                <a:latin typeface="Calibri"/>
                <a:cs typeface="Calibri"/>
              </a:rPr>
              <a:t>ни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 в </a:t>
            </a:r>
            <a:r>
              <a:rPr sz="1508" spc="-19" dirty="0">
                <a:solidFill>
                  <a:srgbClr val="FFFFFF"/>
                </a:solidFill>
                <a:latin typeface="Calibri"/>
                <a:cs typeface="Calibri"/>
              </a:rPr>
              <a:t>од- </a:t>
            </a:r>
            <a:r>
              <a:rPr sz="1508" spc="-3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19" dirty="0">
                <a:solidFill>
                  <a:srgbClr val="FFFFFF"/>
                </a:solidFill>
                <a:latin typeface="Calibri"/>
                <a:cs typeface="Calibri"/>
              </a:rPr>
              <a:t>ном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из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50" dirty="0">
                <a:solidFill>
                  <a:srgbClr val="FFFFFF"/>
                </a:solidFill>
                <a:latin typeface="Calibri"/>
                <a:cs typeface="Calibri"/>
              </a:rPr>
              <a:t>музеев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13" dirty="0">
                <a:solidFill>
                  <a:srgbClr val="FFFFFF"/>
                </a:solidFill>
                <a:latin typeface="Calibri"/>
                <a:cs typeface="Calibri"/>
              </a:rPr>
              <a:t>нашей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страны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1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44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113" dirty="0">
                <a:solidFill>
                  <a:srgbClr val="FFFFFF"/>
                </a:solidFill>
                <a:latin typeface="Calibri"/>
                <a:cs typeface="Calibri"/>
              </a:rPr>
              <a:t>ее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44" dirty="0">
                <a:solidFill>
                  <a:srgbClr val="FFFFFF"/>
                </a:solidFill>
                <a:latin typeface="Calibri"/>
                <a:cs typeface="Calibri"/>
              </a:rPr>
              <a:t>пределами.</a:t>
            </a:r>
            <a:endParaRPr sz="1508">
              <a:latin typeface="Calibri"/>
              <a:cs typeface="Calibri"/>
            </a:endParaRPr>
          </a:p>
          <a:p>
            <a:pPr>
              <a:spcBef>
                <a:spcPts val="44"/>
              </a:spcBef>
            </a:pPr>
            <a:endParaRPr sz="1445">
              <a:latin typeface="Calibri"/>
              <a:cs typeface="Calibri"/>
            </a:endParaRPr>
          </a:p>
          <a:p>
            <a:pPr marL="15958" marR="60639"/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Лекции </a:t>
            </a:r>
            <a:r>
              <a:rPr sz="1508" spc="-44" dirty="0">
                <a:solidFill>
                  <a:srgbClr val="FFFFFF"/>
                </a:solidFill>
                <a:latin typeface="Calibri"/>
                <a:cs typeface="Calibri"/>
              </a:rPr>
              <a:t>адресована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широкому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25" dirty="0">
                <a:solidFill>
                  <a:srgbClr val="FFFFFF"/>
                </a:solidFill>
                <a:latin typeface="Calibri"/>
                <a:cs typeface="Calibri"/>
              </a:rPr>
              <a:t>кругу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19" dirty="0">
                <a:solidFill>
                  <a:srgbClr val="FFFFFF"/>
                </a:solidFill>
                <a:latin typeface="Calibri"/>
                <a:cs typeface="Calibri"/>
              </a:rPr>
              <a:t>слушателей,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 которым </a:t>
            </a:r>
            <a:r>
              <a:rPr sz="1508" spc="-3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25" dirty="0">
                <a:solidFill>
                  <a:srgbClr val="FFFFFF"/>
                </a:solidFill>
                <a:latin typeface="Calibri"/>
                <a:cs typeface="Calibri"/>
              </a:rPr>
              <a:t>небезразлична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38" dirty="0">
                <a:solidFill>
                  <a:srgbClr val="FFFFFF"/>
                </a:solidFill>
                <a:latin typeface="Calibri"/>
                <a:cs typeface="Calibri"/>
              </a:rPr>
              <a:t>судьба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6" dirty="0">
                <a:solidFill>
                  <a:srgbClr val="FFFFFF"/>
                </a:solidFill>
                <a:latin typeface="Calibri"/>
                <a:cs typeface="Calibri"/>
              </a:rPr>
              <a:t>русской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13" dirty="0">
                <a:solidFill>
                  <a:srgbClr val="FFFFFF"/>
                </a:solidFill>
                <a:latin typeface="Calibri"/>
                <a:cs typeface="Calibri"/>
              </a:rPr>
              <a:t>культуры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1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8" spc="-6" dirty="0">
                <a:solidFill>
                  <a:srgbClr val="FFFFFF"/>
                </a:solidFill>
                <a:latin typeface="Calibri"/>
                <a:cs typeface="Calibri"/>
              </a:rPr>
              <a:t>литературы.</a:t>
            </a:r>
            <a:endParaRPr sz="1508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64970" y="3181354"/>
            <a:ext cx="2836492" cy="1060439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15958" marR="6383" indent="864899">
              <a:spcBef>
                <a:spcPts val="126"/>
              </a:spcBef>
            </a:pPr>
            <a:r>
              <a:rPr sz="2262" spc="119" dirty="0">
                <a:solidFill>
                  <a:srgbClr val="FFFFFF"/>
                </a:solidFill>
                <a:latin typeface="Tahoma"/>
                <a:cs typeface="Tahoma"/>
              </a:rPr>
              <a:t>Лекции </a:t>
            </a:r>
            <a:r>
              <a:rPr sz="2262" spc="12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38" dirty="0">
                <a:solidFill>
                  <a:srgbClr val="FFFFFF"/>
                </a:solidFill>
                <a:latin typeface="Tahoma"/>
                <a:cs typeface="Tahoma"/>
              </a:rPr>
              <a:t>известных</a:t>
            </a:r>
            <a:r>
              <a:rPr sz="2262" spc="-14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82" dirty="0">
                <a:solidFill>
                  <a:srgbClr val="FFFFFF"/>
                </a:solidFill>
                <a:latin typeface="Tahoma"/>
                <a:cs typeface="Tahoma"/>
              </a:rPr>
              <a:t>деятелей</a:t>
            </a:r>
            <a:endParaRPr sz="2262">
              <a:latin typeface="Tahoma"/>
              <a:cs typeface="Tahoma"/>
            </a:endParaRPr>
          </a:p>
          <a:p>
            <a:pPr marL="795484"/>
            <a:r>
              <a:rPr sz="2262" spc="19" dirty="0">
                <a:solidFill>
                  <a:srgbClr val="FFFFFF"/>
                </a:solidFill>
                <a:latin typeface="Tahoma"/>
                <a:cs typeface="Tahoma"/>
              </a:rPr>
              <a:t>культуры</a:t>
            </a:r>
            <a:endParaRPr sz="2262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887" y="2599605"/>
            <a:ext cx="2964303" cy="199193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3888" y="4895496"/>
            <a:ext cx="2970878" cy="202350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12801" y="4775518"/>
            <a:ext cx="3278111" cy="213594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12801" y="249628"/>
            <a:ext cx="2970876" cy="20235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4375" y="256410"/>
            <a:ext cx="2970875" cy="202350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783100" y="246102"/>
            <a:ext cx="2970875" cy="202349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783585" y="2389309"/>
            <a:ext cx="2970877" cy="202349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83099" y="4591543"/>
            <a:ext cx="2992965" cy="203854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592" y="652684"/>
            <a:ext cx="4832808" cy="6280521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15958" marR="6383" algn="ctr">
              <a:spcBef>
                <a:spcPts val="126"/>
              </a:spcBef>
            </a:pPr>
            <a:r>
              <a:rPr sz="2262" b="1" spc="-6" dirty="0">
                <a:solidFill>
                  <a:srgbClr val="FFFFFF"/>
                </a:solidFill>
                <a:latin typeface="Tahoma"/>
                <a:cs typeface="Tahoma"/>
              </a:rPr>
              <a:t>Гастроли</a:t>
            </a:r>
            <a:r>
              <a:rPr sz="2262" b="1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b="1" spc="63" dirty="0">
                <a:solidFill>
                  <a:srgbClr val="FFFFFF"/>
                </a:solidFill>
                <a:latin typeface="Tahoma"/>
                <a:cs typeface="Tahoma"/>
              </a:rPr>
              <a:t>работ</a:t>
            </a:r>
            <a:r>
              <a:rPr sz="2262" b="1" spc="-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b="1" spc="-19" dirty="0">
                <a:solidFill>
                  <a:srgbClr val="FFFFFF"/>
                </a:solidFill>
                <a:latin typeface="Tahoma"/>
                <a:cs typeface="Tahoma"/>
              </a:rPr>
              <a:t>победителей</a:t>
            </a:r>
            <a:r>
              <a:rPr sz="2262" b="1" spc="-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b="1" spc="-38" dirty="0">
                <a:solidFill>
                  <a:srgbClr val="FFFFFF"/>
                </a:solidFill>
                <a:latin typeface="Tahoma"/>
                <a:cs typeface="Tahoma"/>
              </a:rPr>
              <a:t>по </a:t>
            </a:r>
            <a:r>
              <a:rPr sz="2262" b="1" spc="-6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b="1" spc="-57" dirty="0">
                <a:solidFill>
                  <a:srgbClr val="FFFFFF"/>
                </a:solidFill>
                <a:latin typeface="Tahoma"/>
                <a:cs typeface="Tahoma"/>
              </a:rPr>
              <a:t>пушкинским</a:t>
            </a:r>
            <a:r>
              <a:rPr sz="2262" b="1" spc="-3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b="1" spc="19" dirty="0">
                <a:solidFill>
                  <a:srgbClr val="FFFFFF"/>
                </a:solidFill>
                <a:latin typeface="Tahoma"/>
                <a:cs typeface="Tahoma"/>
              </a:rPr>
              <a:t>городам</a:t>
            </a:r>
            <a:r>
              <a:rPr sz="2262" b="1" spc="-3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b="1" spc="-6" dirty="0">
                <a:solidFill>
                  <a:srgbClr val="FFFFFF"/>
                </a:solidFill>
                <a:latin typeface="Tahoma"/>
                <a:cs typeface="Tahoma"/>
              </a:rPr>
              <a:t>России.</a:t>
            </a:r>
            <a:endParaRPr sz="2262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764">
              <a:latin typeface="Tahoma"/>
              <a:cs typeface="Tahoma"/>
            </a:endParaRPr>
          </a:p>
          <a:p>
            <a:pPr marL="1140167" marR="1097082" indent="-32712" algn="ctr">
              <a:spcBef>
                <a:spcPts val="2092"/>
              </a:spcBef>
            </a:pP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Санкт-Петербург, </a:t>
            </a:r>
            <a:r>
              <a:rPr sz="2262" spc="-69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70" dirty="0">
                <a:solidFill>
                  <a:srgbClr val="FFFFFF"/>
                </a:solidFill>
                <a:latin typeface="Tahoma"/>
                <a:cs typeface="Tahoma"/>
              </a:rPr>
              <a:t>Москва, </a:t>
            </a:r>
            <a:r>
              <a:rPr sz="2262" spc="17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70" dirty="0">
                <a:solidFill>
                  <a:srgbClr val="FFFFFF"/>
                </a:solidFill>
                <a:latin typeface="Tahoma"/>
                <a:cs typeface="Tahoma"/>
              </a:rPr>
              <a:t>Московская </a:t>
            </a:r>
            <a:r>
              <a:rPr sz="2262" spc="75" dirty="0">
                <a:solidFill>
                  <a:srgbClr val="FFFFFF"/>
                </a:solidFill>
                <a:latin typeface="Tahoma"/>
                <a:cs typeface="Tahoma"/>
              </a:rPr>
              <a:t>обл., </a:t>
            </a:r>
            <a:r>
              <a:rPr sz="2262" spc="-69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63" dirty="0">
                <a:solidFill>
                  <a:srgbClr val="FFFFFF"/>
                </a:solidFill>
                <a:latin typeface="Tahoma"/>
                <a:cs typeface="Tahoma"/>
              </a:rPr>
              <a:t>Михайловское </a:t>
            </a:r>
            <a:r>
              <a:rPr sz="2262" spc="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07" dirty="0">
                <a:solidFill>
                  <a:srgbClr val="FFFFFF"/>
                </a:solidFill>
                <a:latin typeface="Tahoma"/>
                <a:cs typeface="Tahoma"/>
              </a:rPr>
              <a:t>(Псковская </a:t>
            </a:r>
            <a:r>
              <a:rPr sz="2262" spc="57" dirty="0">
                <a:solidFill>
                  <a:srgbClr val="FFFFFF"/>
                </a:solidFill>
                <a:latin typeface="Tahoma"/>
                <a:cs typeface="Tahoma"/>
              </a:rPr>
              <a:t>обл.), </a:t>
            </a:r>
            <a:r>
              <a:rPr sz="2262" spc="-69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75" dirty="0">
                <a:solidFill>
                  <a:srgbClr val="FFFFFF"/>
                </a:solidFill>
                <a:latin typeface="Tahoma"/>
                <a:cs typeface="Tahoma"/>
              </a:rPr>
              <a:t>Казань,</a:t>
            </a:r>
            <a:endParaRPr sz="2262">
              <a:latin typeface="Tahoma"/>
              <a:cs typeface="Tahoma"/>
            </a:endParaRPr>
          </a:p>
          <a:p>
            <a:pPr marL="1098676" marR="1010911" algn="ctr"/>
            <a:r>
              <a:rPr sz="2262" spc="82" dirty="0">
                <a:solidFill>
                  <a:srgbClr val="FFFFFF"/>
                </a:solidFill>
                <a:latin typeface="Tahoma"/>
                <a:cs typeface="Tahoma"/>
              </a:rPr>
              <a:t>Нижний </a:t>
            </a:r>
            <a:r>
              <a:rPr sz="2262" spc="88" dirty="0">
                <a:solidFill>
                  <a:srgbClr val="FFFFFF"/>
                </a:solidFill>
                <a:latin typeface="Tahoma"/>
                <a:cs typeface="Tahoma"/>
              </a:rPr>
              <a:t>Новгород, </a:t>
            </a:r>
            <a:r>
              <a:rPr sz="2262" spc="-69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82" dirty="0">
                <a:solidFill>
                  <a:srgbClr val="FFFFFF"/>
                </a:solidFill>
                <a:latin typeface="Tahoma"/>
                <a:cs typeface="Tahoma"/>
              </a:rPr>
              <a:t>Великий</a:t>
            </a:r>
            <a:r>
              <a:rPr sz="2262" spc="-17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88" dirty="0">
                <a:solidFill>
                  <a:srgbClr val="FFFFFF"/>
                </a:solidFill>
                <a:latin typeface="Tahoma"/>
                <a:cs typeface="Tahoma"/>
              </a:rPr>
              <a:t>Новгород, </a:t>
            </a:r>
            <a:r>
              <a:rPr sz="2262" spc="-69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82" dirty="0">
                <a:solidFill>
                  <a:srgbClr val="FFFFFF"/>
                </a:solidFill>
                <a:latin typeface="Tahoma"/>
                <a:cs typeface="Tahoma"/>
              </a:rPr>
              <a:t>Пушкин,</a:t>
            </a:r>
            <a:endParaRPr sz="2262">
              <a:latin typeface="Tahoma"/>
              <a:cs typeface="Tahoma"/>
            </a:endParaRPr>
          </a:p>
          <a:p>
            <a:pPr marL="1776873" marR="1687511" algn="ctr"/>
            <a:r>
              <a:rPr sz="2262" spc="69" dirty="0">
                <a:solidFill>
                  <a:srgbClr val="FFFFFF"/>
                </a:solidFill>
                <a:latin typeface="Tahoma"/>
                <a:cs typeface="Tahoma"/>
              </a:rPr>
              <a:t>Таганрог,  </a:t>
            </a:r>
            <a:r>
              <a:rPr sz="2262" spc="-13" dirty="0">
                <a:solidFill>
                  <a:srgbClr val="FFFFFF"/>
                </a:solidFill>
                <a:latin typeface="Tahoma"/>
                <a:cs typeface="Tahoma"/>
              </a:rPr>
              <a:t>Тверь, </a:t>
            </a:r>
            <a:r>
              <a:rPr sz="2262" spc="-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88" dirty="0">
                <a:solidFill>
                  <a:srgbClr val="FFFFFF"/>
                </a:solidFill>
                <a:latin typeface="Tahoma"/>
                <a:cs typeface="Tahoma"/>
              </a:rPr>
              <a:t>Ростов,</a:t>
            </a:r>
            <a:endParaRPr sz="2262">
              <a:latin typeface="Tahoma"/>
              <a:cs typeface="Tahoma"/>
            </a:endParaRPr>
          </a:p>
          <a:p>
            <a:pPr marL="2050545" marR="1960385" algn="ctr"/>
            <a:r>
              <a:rPr sz="2262" spc="157" dirty="0">
                <a:solidFill>
                  <a:srgbClr val="FFFFFF"/>
                </a:solidFill>
                <a:latin typeface="Tahoma"/>
                <a:cs typeface="Tahoma"/>
              </a:rPr>
              <a:t>Крым 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262" spc="-13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др.</a:t>
            </a:r>
            <a:endParaRPr sz="2262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7790" y="2339693"/>
            <a:ext cx="7124439" cy="32929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346" y="434974"/>
            <a:ext cx="11996830" cy="646422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345" y="181862"/>
            <a:ext cx="12529983" cy="704811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0849" y="215661"/>
            <a:ext cx="704535" cy="364222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15958">
              <a:spcBef>
                <a:spcPts val="126"/>
              </a:spcBef>
            </a:pPr>
            <a:r>
              <a:rPr spc="-176" dirty="0"/>
              <a:t>Теги: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90849" y="815674"/>
            <a:ext cx="3096603" cy="5430417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15958" marR="2333792">
              <a:spcBef>
                <a:spcPts val="126"/>
              </a:spcBef>
            </a:pPr>
            <a:r>
              <a:rPr sz="1759" spc="107" dirty="0">
                <a:solidFill>
                  <a:srgbClr val="FFFFFF"/>
                </a:solidFill>
                <a:latin typeface="Tahoma"/>
                <a:cs typeface="Tahoma"/>
              </a:rPr>
              <a:t>#бал </a:t>
            </a:r>
            <a:r>
              <a:rPr sz="1759" spc="11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75" dirty="0">
                <a:solidFill>
                  <a:srgbClr val="FFFFFF"/>
                </a:solidFill>
                <a:latin typeface="Tahoma"/>
                <a:cs typeface="Tahoma"/>
              </a:rPr>
              <a:t>#балы</a:t>
            </a:r>
            <a:endParaRPr sz="1759">
              <a:latin typeface="Tahoma"/>
              <a:cs typeface="Tahoma"/>
            </a:endParaRPr>
          </a:p>
          <a:p>
            <a:pPr marL="15958" marR="6383"/>
            <a:r>
              <a:rPr sz="1759" spc="207" dirty="0">
                <a:solidFill>
                  <a:srgbClr val="FFFFFF"/>
                </a:solidFill>
                <a:latin typeface="Tahoma"/>
                <a:cs typeface="Tahoma"/>
              </a:rPr>
              <a:t>#ассамблеи </a:t>
            </a:r>
            <a:r>
              <a:rPr sz="1759" spc="2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76" dirty="0">
                <a:solidFill>
                  <a:srgbClr val="FFFFFF"/>
                </a:solidFill>
                <a:latin typeface="Tahoma"/>
                <a:cs typeface="Tahoma"/>
              </a:rPr>
              <a:t>#маскарады </a:t>
            </a:r>
            <a:r>
              <a:rPr sz="1759" spc="1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94" dirty="0">
                <a:solidFill>
                  <a:srgbClr val="FFFFFF"/>
                </a:solidFill>
                <a:latin typeface="Tahoma"/>
                <a:cs typeface="Tahoma"/>
              </a:rPr>
              <a:t>#исторические_балы </a:t>
            </a:r>
            <a:r>
              <a:rPr sz="1759" spc="10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31" dirty="0">
                <a:solidFill>
                  <a:srgbClr val="FFFFFF"/>
                </a:solidFill>
                <a:latin typeface="Tahoma"/>
                <a:cs typeface="Tahoma"/>
              </a:rPr>
              <a:t>#история_культуры </a:t>
            </a:r>
            <a:r>
              <a:rPr sz="1759" spc="3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01" dirty="0">
                <a:solidFill>
                  <a:srgbClr val="FFFFFF"/>
                </a:solidFill>
                <a:latin typeface="Tahoma"/>
                <a:cs typeface="Tahoma"/>
              </a:rPr>
              <a:t>#реконструкции </a:t>
            </a:r>
            <a:r>
              <a:rPr sz="1759" spc="10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82" dirty="0">
                <a:solidFill>
                  <a:srgbClr val="FFFFFF"/>
                </a:solidFill>
                <a:latin typeface="Tahoma"/>
                <a:cs typeface="Tahoma"/>
              </a:rPr>
              <a:t>#исторические_танцы </a:t>
            </a:r>
            <a:r>
              <a:rPr sz="1759" spc="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70" dirty="0">
                <a:solidFill>
                  <a:srgbClr val="FFFFFF"/>
                </a:solidFill>
                <a:latin typeface="Tahoma"/>
                <a:cs typeface="Tahoma"/>
              </a:rPr>
              <a:t>#бал_маскарад </a:t>
            </a:r>
            <a:r>
              <a:rPr sz="1759" spc="17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88" dirty="0">
                <a:solidFill>
                  <a:srgbClr val="FFFFFF"/>
                </a:solidFill>
                <a:latin typeface="Tahoma"/>
                <a:cs typeface="Tahoma"/>
              </a:rPr>
              <a:t>#пушкинский_карна-вал </a:t>
            </a:r>
            <a:r>
              <a:rPr sz="1759" spc="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69" dirty="0">
                <a:solidFill>
                  <a:srgbClr val="FFFFFF"/>
                </a:solidFill>
                <a:latin typeface="Tahoma"/>
                <a:cs typeface="Tahoma"/>
              </a:rPr>
              <a:t>#литературный_бал </a:t>
            </a:r>
            <a:r>
              <a:rPr sz="1759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88" dirty="0">
                <a:solidFill>
                  <a:srgbClr val="FFFFFF"/>
                </a:solidFill>
                <a:latin typeface="Tahoma"/>
                <a:cs typeface="Tahoma"/>
              </a:rPr>
              <a:t>#столица_балов </a:t>
            </a:r>
            <a:r>
              <a:rPr sz="1759" spc="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88" dirty="0">
                <a:solidFill>
                  <a:srgbClr val="FFFFFF"/>
                </a:solidFill>
                <a:latin typeface="Tahoma"/>
                <a:cs typeface="Tahoma"/>
              </a:rPr>
              <a:t>#пушкинский_бал </a:t>
            </a:r>
            <a:r>
              <a:rPr sz="1759" spc="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50" dirty="0">
                <a:solidFill>
                  <a:srgbClr val="FFFFFF"/>
                </a:solidFill>
                <a:latin typeface="Tahoma"/>
                <a:cs typeface="Tahoma"/>
              </a:rPr>
              <a:t>#благотворительсный_</a:t>
            </a:r>
            <a:r>
              <a:rPr sz="1759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57" dirty="0">
                <a:solidFill>
                  <a:srgbClr val="FFFFFF"/>
                </a:solidFill>
                <a:latin typeface="Tahoma"/>
                <a:cs typeface="Tahoma"/>
              </a:rPr>
              <a:t>бал </a:t>
            </a:r>
            <a:r>
              <a:rPr sz="1759" spc="-53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82" dirty="0">
                <a:solidFill>
                  <a:srgbClr val="FFFFFF"/>
                </a:solidFill>
                <a:latin typeface="Tahoma"/>
                <a:cs typeface="Tahoma"/>
              </a:rPr>
              <a:t>#бал_реконструкция </a:t>
            </a:r>
            <a:r>
              <a:rPr sz="1759" spc="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94" dirty="0">
                <a:solidFill>
                  <a:srgbClr val="FFFFFF"/>
                </a:solidFill>
                <a:latin typeface="Tahoma"/>
                <a:cs typeface="Tahoma"/>
              </a:rPr>
              <a:t>#бал_пушкина </a:t>
            </a:r>
            <a:r>
              <a:rPr sz="1759" spc="101" dirty="0">
                <a:solidFill>
                  <a:srgbClr val="FFFFFF"/>
                </a:solidFill>
                <a:latin typeface="Tahoma"/>
                <a:cs typeface="Tahoma"/>
              </a:rPr>
              <a:t> #история_костюма </a:t>
            </a:r>
            <a:r>
              <a:rPr sz="1759" spc="10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44" dirty="0">
                <a:solidFill>
                  <a:srgbClr val="FFFFFF"/>
                </a:solidFill>
                <a:latin typeface="Tahoma"/>
                <a:cs typeface="Tahoma"/>
              </a:rPr>
              <a:t>#бальный_этикет </a:t>
            </a:r>
            <a:r>
              <a:rPr sz="1759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69" dirty="0">
                <a:solidFill>
                  <a:srgbClr val="FFFFFF"/>
                </a:solidFill>
                <a:latin typeface="Tahoma"/>
                <a:cs typeface="Tahoma"/>
              </a:rPr>
              <a:t>#старинные_танцы </a:t>
            </a:r>
            <a:r>
              <a:rPr sz="1759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19" dirty="0">
                <a:solidFill>
                  <a:srgbClr val="FFFFFF"/>
                </a:solidFill>
                <a:latin typeface="Tahoma"/>
                <a:cs typeface="Tahoma"/>
              </a:rPr>
              <a:t>#имтория_россии</a:t>
            </a:r>
            <a:endParaRPr sz="1759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12005" y="225573"/>
            <a:ext cx="5394217" cy="631174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1997" y="793954"/>
            <a:ext cx="8069339" cy="366787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32351" y="5306747"/>
            <a:ext cx="6438159" cy="480215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15958">
              <a:spcBef>
                <a:spcPts val="126"/>
              </a:spcBef>
            </a:pPr>
            <a:r>
              <a:rPr sz="3016" spc="-107" dirty="0">
                <a:solidFill>
                  <a:srgbClr val="FFFFFF"/>
                </a:solidFill>
                <a:latin typeface="Georgia"/>
                <a:cs typeface="Georgia"/>
              </a:rPr>
              <a:t>WWW.ПУШКИНСКИЙКОНКУРС.РФ</a:t>
            </a:r>
            <a:endParaRPr sz="3016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7832" y="283557"/>
            <a:ext cx="1725832" cy="286829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15958">
              <a:spcBef>
                <a:spcPts val="126"/>
              </a:spcBef>
            </a:pPr>
            <a:r>
              <a:rPr sz="1759" spc="82" dirty="0">
                <a:solidFill>
                  <a:srgbClr val="FFFFFF"/>
                </a:solidFill>
                <a:latin typeface="Tahoma"/>
                <a:cs typeface="Tahoma"/>
              </a:rPr>
              <a:t>Организаторы:</a:t>
            </a:r>
            <a:endParaRPr sz="1759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6955" y="1160281"/>
            <a:ext cx="4387586" cy="5303523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71011" marR="62234" algn="ctr">
              <a:lnSpc>
                <a:spcPct val="125000"/>
              </a:lnSpc>
              <a:spcBef>
                <a:spcPts val="126"/>
              </a:spcBef>
            </a:pPr>
            <a:r>
              <a:rPr sz="1759" spc="170" dirty="0">
                <a:solidFill>
                  <a:srgbClr val="FFFFFF"/>
                </a:solidFill>
                <a:latin typeface="Tahoma"/>
                <a:cs typeface="Tahoma"/>
              </a:rPr>
              <a:t>Всероссийский</a:t>
            </a:r>
            <a:r>
              <a:rPr sz="1759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43" dirty="0">
                <a:solidFill>
                  <a:srgbClr val="FFFFFF"/>
                </a:solidFill>
                <a:latin typeface="Tahoma"/>
                <a:cs typeface="Tahoma"/>
              </a:rPr>
              <a:t>музей</a:t>
            </a:r>
            <a:r>
              <a:rPr sz="1759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01" dirty="0">
                <a:solidFill>
                  <a:srgbClr val="FFFFFF"/>
                </a:solidFill>
                <a:latin typeface="Tahoma"/>
                <a:cs typeface="Tahoma"/>
              </a:rPr>
              <a:t>А.</a:t>
            </a:r>
            <a:r>
              <a:rPr sz="1759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63" dirty="0">
                <a:solidFill>
                  <a:srgbClr val="FFFFFF"/>
                </a:solidFill>
                <a:latin typeface="Tahoma"/>
                <a:cs typeface="Tahoma"/>
              </a:rPr>
              <a:t>С.</a:t>
            </a:r>
            <a:r>
              <a:rPr sz="1759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07" dirty="0">
                <a:solidFill>
                  <a:srgbClr val="FFFFFF"/>
                </a:solidFill>
                <a:latin typeface="Tahoma"/>
                <a:cs typeface="Tahoma"/>
              </a:rPr>
              <a:t>Пушкина </a:t>
            </a:r>
            <a:r>
              <a:rPr sz="1759" spc="-53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95" dirty="0">
                <a:solidFill>
                  <a:srgbClr val="FFFFFF"/>
                </a:solidFill>
                <a:latin typeface="Tahoma"/>
                <a:cs typeface="Tahoma"/>
              </a:rPr>
              <a:t>СПб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94" dirty="0">
                <a:solidFill>
                  <a:srgbClr val="FFFFFF"/>
                </a:solidFill>
                <a:latin typeface="Tahoma"/>
                <a:cs typeface="Tahoma"/>
              </a:rPr>
              <a:t>Пушкинский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220" dirty="0">
                <a:solidFill>
                  <a:srgbClr val="FFFFFF"/>
                </a:solidFill>
                <a:latin typeface="Tahoma"/>
                <a:cs typeface="Tahoma"/>
              </a:rPr>
              <a:t>фонд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3" dirty="0">
                <a:solidFill>
                  <a:srgbClr val="FFFFFF"/>
                </a:solidFill>
                <a:latin typeface="Tahoma"/>
                <a:cs typeface="Tahoma"/>
              </a:rPr>
              <a:t>культуры</a:t>
            </a:r>
            <a:endParaRPr sz="1759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136">
              <a:latin typeface="Tahoma"/>
              <a:cs typeface="Tahoma"/>
            </a:endParaRPr>
          </a:p>
          <a:p>
            <a:pPr marL="221810" marR="211438" indent="824207">
              <a:lnSpc>
                <a:spcPct val="125000"/>
              </a:lnSpc>
              <a:spcBef>
                <a:spcPts val="1640"/>
              </a:spcBef>
            </a:pPr>
            <a:r>
              <a:rPr sz="1759" spc="207" dirty="0">
                <a:solidFill>
                  <a:srgbClr val="FFFFFF"/>
                </a:solidFill>
                <a:latin typeface="Tahoma"/>
                <a:cs typeface="Tahoma"/>
              </a:rPr>
              <a:t>РОО </a:t>
            </a:r>
            <a:r>
              <a:rPr sz="1759" spc="31" dirty="0">
                <a:solidFill>
                  <a:srgbClr val="FFFFFF"/>
                </a:solidFill>
                <a:latin typeface="Tahoma"/>
                <a:cs typeface="Tahoma"/>
              </a:rPr>
              <a:t>«Алые </a:t>
            </a:r>
            <a:r>
              <a:rPr sz="1759" spc="126" dirty="0">
                <a:solidFill>
                  <a:srgbClr val="FFFFFF"/>
                </a:solidFill>
                <a:latin typeface="Tahoma"/>
                <a:cs typeface="Tahoma"/>
              </a:rPr>
              <a:t>Паруса» </a:t>
            </a:r>
            <a:r>
              <a:rPr sz="1759" spc="13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82" dirty="0">
                <a:solidFill>
                  <a:srgbClr val="FFFFFF"/>
                </a:solidFill>
                <a:latin typeface="Tahoma"/>
                <a:cs typeface="Tahoma"/>
              </a:rPr>
              <a:t>Фестиваль</a:t>
            </a:r>
            <a:r>
              <a:rPr sz="1759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13" dirty="0">
                <a:solidFill>
                  <a:srgbClr val="FFFFFF"/>
                </a:solidFill>
                <a:latin typeface="Tahoma"/>
                <a:cs typeface="Tahoma"/>
              </a:rPr>
              <a:t>«Адмиралтейская</a:t>
            </a:r>
            <a:r>
              <a:rPr sz="1759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-6" dirty="0">
                <a:solidFill>
                  <a:srgbClr val="FFFFFF"/>
                </a:solidFill>
                <a:latin typeface="Tahoma"/>
                <a:cs typeface="Tahoma"/>
              </a:rPr>
              <a:t>игла»</a:t>
            </a:r>
            <a:endParaRPr sz="1759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136">
              <a:latin typeface="Tahoma"/>
              <a:cs typeface="Tahoma"/>
            </a:endParaRPr>
          </a:p>
          <a:p>
            <a:pPr marL="15958" marR="6383" indent="-798" algn="ctr">
              <a:lnSpc>
                <a:spcPct val="125000"/>
              </a:lnSpc>
              <a:spcBef>
                <a:spcPts val="1646"/>
              </a:spcBef>
            </a:pPr>
            <a:r>
              <a:rPr sz="1759" spc="-25" dirty="0">
                <a:solidFill>
                  <a:srgbClr val="FFFFFF"/>
                </a:solidFill>
                <a:latin typeface="Verdana"/>
                <a:cs typeface="Verdana"/>
              </a:rPr>
              <a:t>Санкт-Петербургский </a:t>
            </a:r>
            <a:r>
              <a:rPr sz="1759" spc="-1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25" dirty="0">
                <a:solidFill>
                  <a:srgbClr val="FFFFFF"/>
                </a:solidFill>
                <a:latin typeface="Verdana"/>
                <a:cs typeface="Verdana"/>
              </a:rPr>
              <a:t>Государственный</a:t>
            </a:r>
            <a:r>
              <a:rPr sz="1759" spc="-1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44" dirty="0">
                <a:solidFill>
                  <a:srgbClr val="FFFFFF"/>
                </a:solidFill>
                <a:latin typeface="Verdana"/>
                <a:cs typeface="Verdana"/>
              </a:rPr>
              <a:t>университет  </a:t>
            </a:r>
            <a:r>
              <a:rPr sz="1759" spc="-31" dirty="0">
                <a:solidFill>
                  <a:srgbClr val="FFFFFF"/>
                </a:solidFill>
                <a:latin typeface="Verdana"/>
                <a:cs typeface="Verdana"/>
              </a:rPr>
              <a:t>Промышленны</a:t>
            </a:r>
            <a:r>
              <a:rPr sz="1759" spc="-25" dirty="0">
                <a:solidFill>
                  <a:srgbClr val="FFFFFF"/>
                </a:solidFill>
                <a:latin typeface="Verdana"/>
                <a:cs typeface="Verdana"/>
              </a:rPr>
              <a:t>х</a:t>
            </a:r>
            <a:r>
              <a:rPr sz="1759" spc="-1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75" dirty="0">
                <a:solidFill>
                  <a:srgbClr val="FFFFFF"/>
                </a:solidFill>
                <a:latin typeface="Verdana"/>
                <a:cs typeface="Verdana"/>
              </a:rPr>
              <a:t>Технологий</a:t>
            </a:r>
            <a:r>
              <a:rPr sz="1759" spc="-1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44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759" spc="-1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13" dirty="0">
                <a:solidFill>
                  <a:srgbClr val="FFFFFF"/>
                </a:solidFill>
                <a:latin typeface="Verdana"/>
                <a:cs typeface="Verdana"/>
              </a:rPr>
              <a:t>Дизайна</a:t>
            </a:r>
            <a:endParaRPr sz="1759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136">
              <a:latin typeface="Verdana"/>
              <a:cs typeface="Verdana"/>
            </a:endParaRPr>
          </a:p>
          <a:p>
            <a:pPr>
              <a:spcBef>
                <a:spcPts val="13"/>
              </a:spcBef>
            </a:pPr>
            <a:endParaRPr sz="1759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759" spc="119" dirty="0">
                <a:solidFill>
                  <a:srgbClr val="FFFFFF"/>
                </a:solidFill>
                <a:latin typeface="Tahoma"/>
                <a:cs typeface="Tahoma"/>
              </a:rPr>
              <a:t>при</a:t>
            </a:r>
            <a:r>
              <a:rPr sz="1759" spc="-11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19" dirty="0">
                <a:solidFill>
                  <a:srgbClr val="FFFFFF"/>
                </a:solidFill>
                <a:latin typeface="Tahoma"/>
                <a:cs typeface="Tahoma"/>
              </a:rPr>
              <a:t>поддержке</a:t>
            </a:r>
            <a:endParaRPr sz="1759">
              <a:latin typeface="Tahoma"/>
              <a:cs typeface="Tahoma"/>
            </a:endParaRPr>
          </a:p>
          <a:p>
            <a:pPr>
              <a:spcBef>
                <a:spcPts val="63"/>
              </a:spcBef>
            </a:pPr>
            <a:endParaRPr sz="2136">
              <a:latin typeface="Tahoma"/>
              <a:cs typeface="Tahoma"/>
            </a:endParaRPr>
          </a:p>
          <a:p>
            <a:pPr marL="866495" marR="795484" algn="ctr">
              <a:lnSpc>
                <a:spcPct val="125000"/>
              </a:lnSpc>
            </a:pPr>
            <a:r>
              <a:rPr sz="1759" b="1" spc="-132" dirty="0">
                <a:solidFill>
                  <a:srgbClr val="FFFFFF"/>
                </a:solidFill>
                <a:latin typeface="Verdana"/>
                <a:cs typeface="Verdana"/>
              </a:rPr>
              <a:t>Президентского</a:t>
            </a:r>
            <a:r>
              <a:rPr sz="1759" b="1" spc="-11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b="1" spc="-57" dirty="0">
                <a:solidFill>
                  <a:srgbClr val="FFFFFF"/>
                </a:solidFill>
                <a:latin typeface="Verdana"/>
                <a:cs typeface="Verdana"/>
              </a:rPr>
              <a:t>фонда  </a:t>
            </a:r>
            <a:r>
              <a:rPr sz="1759" b="1" spc="-188" dirty="0">
                <a:solidFill>
                  <a:srgbClr val="FFFFFF"/>
                </a:solidFill>
                <a:latin typeface="Verdana"/>
                <a:cs typeface="Verdana"/>
              </a:rPr>
              <a:t>культурны</a:t>
            </a:r>
            <a:r>
              <a:rPr sz="1759" b="1" spc="-176" dirty="0">
                <a:solidFill>
                  <a:srgbClr val="FFFFFF"/>
                </a:solidFill>
                <a:latin typeface="Verdana"/>
                <a:cs typeface="Verdana"/>
              </a:rPr>
              <a:t>х</a:t>
            </a:r>
            <a:r>
              <a:rPr sz="1759" b="1" spc="-11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b="1" spc="-170" dirty="0">
                <a:solidFill>
                  <a:srgbClr val="FFFFFF"/>
                </a:solidFill>
                <a:latin typeface="Verdana"/>
                <a:cs typeface="Verdana"/>
              </a:rPr>
              <a:t>инициатив</a:t>
            </a:r>
            <a:endParaRPr sz="1759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6575" y="283557"/>
            <a:ext cx="4953000" cy="69571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77175" y="282575"/>
            <a:ext cx="4567502" cy="647632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21653" y="2069824"/>
            <a:ext cx="5523779" cy="3495656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990964" marR="982187" indent="-798" algn="ctr">
              <a:spcBef>
                <a:spcPts val="126"/>
              </a:spcBef>
            </a:pPr>
            <a:r>
              <a:rPr sz="2262" spc="-38" dirty="0">
                <a:solidFill>
                  <a:srgbClr val="FFFFFF"/>
                </a:solidFill>
                <a:latin typeface="Tahoma"/>
                <a:cs typeface="Tahoma"/>
              </a:rPr>
              <a:t>В </a:t>
            </a:r>
            <a:r>
              <a:rPr sz="2262" spc="13" dirty="0">
                <a:solidFill>
                  <a:srgbClr val="FFFFFF"/>
                </a:solidFill>
                <a:latin typeface="Tahoma"/>
                <a:cs typeface="Tahoma"/>
              </a:rPr>
              <a:t>2024 </a:t>
            </a:r>
            <a:r>
              <a:rPr sz="2262" spc="75" dirty="0">
                <a:solidFill>
                  <a:srgbClr val="FFFFFF"/>
                </a:solidFill>
                <a:latin typeface="Tahoma"/>
                <a:cs typeface="Tahoma"/>
              </a:rPr>
              <a:t>году </a:t>
            </a:r>
            <a:r>
              <a:rPr sz="2262" spc="88" dirty="0">
                <a:solidFill>
                  <a:srgbClr val="FFFFFF"/>
                </a:solidFill>
                <a:latin typeface="Tahoma"/>
                <a:cs typeface="Tahoma"/>
              </a:rPr>
              <a:t>исполняется </a:t>
            </a:r>
            <a:r>
              <a:rPr sz="2262" spc="-69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3" dirty="0">
                <a:solidFill>
                  <a:srgbClr val="FFFFFF"/>
                </a:solidFill>
                <a:latin typeface="Tahoma"/>
                <a:cs typeface="Tahoma"/>
              </a:rPr>
              <a:t>225</a:t>
            </a:r>
            <a:r>
              <a:rPr sz="2262" spc="-10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9" dirty="0">
                <a:solidFill>
                  <a:srgbClr val="FFFFFF"/>
                </a:solidFill>
                <a:latin typeface="Tahoma"/>
                <a:cs typeface="Tahoma"/>
              </a:rPr>
              <a:t>лет</a:t>
            </a:r>
            <a:r>
              <a:rPr sz="2262" spc="-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333" dirty="0">
                <a:solidFill>
                  <a:srgbClr val="FFFFFF"/>
                </a:solidFill>
                <a:latin typeface="Tahoma"/>
                <a:cs typeface="Tahoma"/>
              </a:rPr>
              <a:t>со</a:t>
            </a:r>
            <a:r>
              <a:rPr sz="2262" spc="-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-6" dirty="0">
                <a:solidFill>
                  <a:srgbClr val="FFFFFF"/>
                </a:solidFill>
                <a:latin typeface="Tahoma"/>
                <a:cs typeface="Tahoma"/>
              </a:rPr>
              <a:t>дня</a:t>
            </a:r>
            <a:r>
              <a:rPr sz="2262" spc="-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9" dirty="0">
                <a:solidFill>
                  <a:srgbClr val="FFFFFF"/>
                </a:solidFill>
                <a:latin typeface="Tahoma"/>
                <a:cs typeface="Tahoma"/>
              </a:rPr>
              <a:t>рождения</a:t>
            </a:r>
            <a:endParaRPr sz="2262" dirty="0">
              <a:latin typeface="Tahoma"/>
              <a:cs typeface="Tahoma"/>
            </a:endParaRPr>
          </a:p>
          <a:p>
            <a:pPr marL="798" algn="ctr"/>
            <a:r>
              <a:rPr sz="2262" spc="220" dirty="0">
                <a:solidFill>
                  <a:srgbClr val="FFFFFF"/>
                </a:solidFill>
                <a:latin typeface="Tahoma"/>
                <a:cs typeface="Tahoma"/>
              </a:rPr>
              <a:t>Александра</a:t>
            </a:r>
            <a:r>
              <a:rPr sz="2262" spc="-10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63" dirty="0">
                <a:solidFill>
                  <a:srgbClr val="FFFFFF"/>
                </a:solidFill>
                <a:latin typeface="Tahoma"/>
                <a:cs typeface="Tahoma"/>
              </a:rPr>
              <a:t>Сергеевича</a:t>
            </a:r>
            <a:r>
              <a:rPr sz="2262" spc="-10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38" dirty="0">
                <a:solidFill>
                  <a:srgbClr val="FFFFFF"/>
                </a:solidFill>
                <a:latin typeface="Tahoma"/>
                <a:cs typeface="Tahoma"/>
              </a:rPr>
              <a:t>Пушкина</a:t>
            </a:r>
            <a:endParaRPr sz="2262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764" dirty="0">
              <a:latin typeface="Tahoma"/>
              <a:cs typeface="Tahoma"/>
            </a:endParaRPr>
          </a:p>
          <a:p>
            <a:pPr marL="15958" marR="6383" indent="1764905">
              <a:spcBef>
                <a:spcPts val="2092"/>
              </a:spcBef>
            </a:pPr>
            <a:r>
              <a:rPr sz="2262" spc="143" dirty="0">
                <a:solidFill>
                  <a:srgbClr val="FFFFFF"/>
                </a:solidFill>
                <a:latin typeface="Tahoma"/>
                <a:cs typeface="Tahoma"/>
              </a:rPr>
              <a:t>Президентом </a:t>
            </a:r>
            <a:r>
              <a:rPr sz="2262" spc="15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220" dirty="0">
                <a:solidFill>
                  <a:srgbClr val="FFFFFF"/>
                </a:solidFill>
                <a:latin typeface="Tahoma"/>
                <a:cs typeface="Tahoma"/>
              </a:rPr>
              <a:t>Российской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214" dirty="0">
                <a:solidFill>
                  <a:srgbClr val="FFFFFF"/>
                </a:solidFill>
                <a:latin typeface="Tahoma"/>
                <a:cs typeface="Tahoma"/>
              </a:rPr>
              <a:t>Федерации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-57" dirty="0">
                <a:solidFill>
                  <a:srgbClr val="FFFFFF"/>
                </a:solidFill>
                <a:latin typeface="Tahoma"/>
                <a:cs typeface="Tahoma"/>
              </a:rPr>
              <a:t>В.В.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75" dirty="0">
                <a:solidFill>
                  <a:srgbClr val="FFFFFF"/>
                </a:solidFill>
                <a:latin typeface="Tahoma"/>
                <a:cs typeface="Tahoma"/>
              </a:rPr>
              <a:t>Путиным </a:t>
            </a:r>
            <a:r>
              <a:rPr sz="2262" spc="-69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69" dirty="0">
                <a:solidFill>
                  <a:srgbClr val="FFFFFF"/>
                </a:solidFill>
                <a:latin typeface="Tahoma"/>
                <a:cs typeface="Tahoma"/>
              </a:rPr>
              <a:t>был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76" dirty="0">
                <a:solidFill>
                  <a:srgbClr val="FFFFFF"/>
                </a:solidFill>
                <a:latin typeface="Tahoma"/>
                <a:cs typeface="Tahoma"/>
              </a:rPr>
              <a:t>подписан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88" dirty="0">
                <a:solidFill>
                  <a:srgbClr val="FFFFFF"/>
                </a:solidFill>
                <a:latin typeface="Tahoma"/>
                <a:cs typeface="Tahoma"/>
              </a:rPr>
              <a:t>указ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31" dirty="0">
                <a:solidFill>
                  <a:srgbClr val="FFFFFF"/>
                </a:solidFill>
                <a:latin typeface="Tahoma"/>
                <a:cs typeface="Tahoma"/>
              </a:rPr>
              <a:t>от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-6" dirty="0">
                <a:solidFill>
                  <a:srgbClr val="FFFFFF"/>
                </a:solidFill>
                <a:latin typeface="Tahoma"/>
                <a:cs typeface="Tahoma"/>
              </a:rPr>
              <a:t>05.07.2021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43" dirty="0">
                <a:solidFill>
                  <a:srgbClr val="FFFFFF"/>
                </a:solidFill>
                <a:latin typeface="Tahoma"/>
                <a:cs typeface="Tahoma"/>
              </a:rPr>
              <a:t>года</a:t>
            </a:r>
            <a:endParaRPr sz="2262" dirty="0">
              <a:latin typeface="Tahoma"/>
              <a:cs typeface="Tahoma"/>
            </a:endParaRPr>
          </a:p>
          <a:p>
            <a:pPr marL="1072347" marR="399737" indent="-665430"/>
            <a:r>
              <a:rPr sz="2262" spc="-101" dirty="0">
                <a:solidFill>
                  <a:srgbClr val="FFFFFF"/>
                </a:solidFill>
                <a:latin typeface="Tahoma"/>
                <a:cs typeface="Tahoma"/>
              </a:rPr>
              <a:t>№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6" dirty="0">
                <a:solidFill>
                  <a:srgbClr val="FFFFFF"/>
                </a:solidFill>
                <a:latin typeface="Tahoma"/>
                <a:cs typeface="Tahoma"/>
              </a:rPr>
              <a:t>40</a:t>
            </a:r>
            <a:r>
              <a:rPr sz="2262" spc="13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251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26" dirty="0">
                <a:solidFill>
                  <a:srgbClr val="FFFFFF"/>
                </a:solidFill>
                <a:latin typeface="Tahoma"/>
                <a:cs typeface="Tahoma"/>
              </a:rPr>
              <a:t>праздновани</a:t>
            </a:r>
            <a:r>
              <a:rPr sz="2262" spc="138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-6" dirty="0">
                <a:solidFill>
                  <a:srgbClr val="FFFFFF"/>
                </a:solidFill>
                <a:latin typeface="Tahoma"/>
                <a:cs typeface="Tahoma"/>
              </a:rPr>
              <a:t>225-летия  </a:t>
            </a:r>
            <a:r>
              <a:rPr sz="2262" spc="333" dirty="0">
                <a:solidFill>
                  <a:srgbClr val="FFFFFF"/>
                </a:solidFill>
                <a:latin typeface="Tahoma"/>
                <a:cs typeface="Tahoma"/>
              </a:rPr>
              <a:t>со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-6" dirty="0">
                <a:solidFill>
                  <a:srgbClr val="FFFFFF"/>
                </a:solidFill>
                <a:latin typeface="Tahoma"/>
                <a:cs typeface="Tahoma"/>
              </a:rPr>
              <a:t>дня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9" dirty="0">
                <a:solidFill>
                  <a:srgbClr val="FFFFFF"/>
                </a:solidFill>
                <a:latin typeface="Tahoma"/>
                <a:cs typeface="Tahoma"/>
              </a:rPr>
              <a:t>рождения</a:t>
            </a:r>
            <a:r>
              <a:rPr sz="2262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70" dirty="0">
                <a:solidFill>
                  <a:srgbClr val="FFFFFF"/>
                </a:solidFill>
                <a:latin typeface="Tahoma"/>
                <a:cs typeface="Tahoma"/>
              </a:rPr>
              <a:t>поэта</a:t>
            </a:r>
            <a:endParaRPr sz="2262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1401" y="638729"/>
            <a:ext cx="4875894" cy="5588986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15958">
              <a:spcBef>
                <a:spcPts val="126"/>
              </a:spcBef>
            </a:pPr>
            <a:r>
              <a:rPr sz="2262" b="1" spc="-31" dirty="0">
                <a:solidFill>
                  <a:srgbClr val="FFFFFF"/>
                </a:solidFill>
                <a:latin typeface="Tahoma"/>
                <a:cs typeface="Tahoma"/>
              </a:rPr>
              <a:t>МИССИЯ</a:t>
            </a:r>
            <a:endParaRPr sz="2262" dirty="0">
              <a:latin typeface="Tahoma"/>
              <a:cs typeface="Tahoma"/>
            </a:endParaRPr>
          </a:p>
          <a:p>
            <a:pPr>
              <a:spcBef>
                <a:spcPts val="57"/>
              </a:spcBef>
            </a:pPr>
            <a:endParaRPr sz="2199" dirty="0">
              <a:latin typeface="Tahoma"/>
              <a:cs typeface="Tahoma"/>
            </a:endParaRPr>
          </a:p>
          <a:p>
            <a:pPr marL="15958" marR="6383"/>
            <a:r>
              <a:rPr sz="2262" spc="69" dirty="0">
                <a:solidFill>
                  <a:srgbClr val="FFFFFF"/>
                </a:solidFill>
                <a:latin typeface="Tahoma"/>
                <a:cs typeface="Tahoma"/>
              </a:rPr>
              <a:t>Популяризация  </a:t>
            </a:r>
            <a:r>
              <a:rPr sz="2262" spc="138" dirty="0">
                <a:solidFill>
                  <a:srgbClr val="FFFFFF"/>
                </a:solidFill>
                <a:latin typeface="Tahoma"/>
                <a:cs typeface="Tahoma"/>
              </a:rPr>
              <a:t>бальной </a:t>
            </a:r>
            <a:r>
              <a:rPr sz="2262" spc="14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6" dirty="0">
                <a:solidFill>
                  <a:srgbClr val="FFFFFF"/>
                </a:solidFill>
                <a:latin typeface="Tahoma"/>
                <a:cs typeface="Tahoma"/>
              </a:rPr>
              <a:t>культуры, </a:t>
            </a:r>
            <a:r>
              <a:rPr sz="2262" spc="214" dirty="0">
                <a:solidFill>
                  <a:srgbClr val="FFFFFF"/>
                </a:solidFill>
                <a:latin typeface="Tahoma"/>
                <a:cs typeface="Tahoma"/>
              </a:rPr>
              <a:t>российского </a:t>
            </a:r>
            <a:r>
              <a:rPr sz="2262" spc="126" dirty="0">
                <a:solidFill>
                  <a:srgbClr val="FFFFFF"/>
                </a:solidFill>
                <a:latin typeface="Tahoma"/>
                <a:cs typeface="Tahoma"/>
              </a:rPr>
              <a:t>бального </a:t>
            </a:r>
            <a:r>
              <a:rPr sz="2262" spc="-69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57" dirty="0">
                <a:solidFill>
                  <a:srgbClr val="FFFFFF"/>
                </a:solidFill>
                <a:latin typeface="Tahoma"/>
                <a:cs typeface="Tahoma"/>
              </a:rPr>
              <a:t>движения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-132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51" dirty="0">
                <a:solidFill>
                  <a:srgbClr val="FFFFFF"/>
                </a:solidFill>
                <a:latin typeface="Tahoma"/>
                <a:cs typeface="Tahoma"/>
              </a:rPr>
              <a:t>столице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-132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регионах,  </a:t>
            </a:r>
            <a:r>
              <a:rPr sz="2262" spc="119" dirty="0">
                <a:solidFill>
                  <a:srgbClr val="FFFFFF"/>
                </a:solidFill>
                <a:latin typeface="Tahoma"/>
                <a:cs typeface="Tahoma"/>
              </a:rPr>
              <a:t>как </a:t>
            </a:r>
            <a:r>
              <a:rPr sz="2262" spc="346" dirty="0">
                <a:solidFill>
                  <a:srgbClr val="FFFFFF"/>
                </a:solidFill>
                <a:latin typeface="Tahoma"/>
                <a:cs typeface="Tahoma"/>
              </a:rPr>
              <a:t>формы </a:t>
            </a:r>
            <a:r>
              <a:rPr sz="2262" spc="19" dirty="0">
                <a:solidFill>
                  <a:srgbClr val="FFFFFF"/>
                </a:solidFill>
                <a:latin typeface="Tahoma"/>
                <a:cs typeface="Tahoma"/>
              </a:rPr>
              <a:t>изучения культурных </a:t>
            </a:r>
            <a:r>
              <a:rPr sz="2262" spc="-69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традиций, </a:t>
            </a:r>
            <a:r>
              <a:rPr sz="2262" spc="75" dirty="0">
                <a:solidFill>
                  <a:srgbClr val="FFFFFF"/>
                </a:solidFill>
                <a:latin typeface="Tahoma"/>
                <a:cs typeface="Tahoma"/>
              </a:rPr>
              <a:t>литературы, </a:t>
            </a:r>
            <a:r>
              <a:rPr sz="2262" spc="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38" dirty="0">
                <a:solidFill>
                  <a:srgbClr val="FFFFFF"/>
                </a:solidFill>
                <a:latin typeface="Tahoma"/>
                <a:cs typeface="Tahoma"/>
              </a:rPr>
              <a:t>искусства, </a:t>
            </a:r>
            <a:r>
              <a:rPr sz="2262" spc="176" dirty="0">
                <a:solidFill>
                  <a:srgbClr val="FFFFFF"/>
                </a:solidFill>
                <a:latin typeface="Tahoma"/>
                <a:cs typeface="Tahoma"/>
              </a:rPr>
              <a:t>материальной </a:t>
            </a:r>
            <a:r>
              <a:rPr sz="2262" spc="1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9" dirty="0">
                <a:solidFill>
                  <a:srgbClr val="FFFFFF"/>
                </a:solidFill>
                <a:latin typeface="Tahoma"/>
                <a:cs typeface="Tahoma"/>
              </a:rPr>
              <a:t>культуры </a:t>
            </a:r>
            <a:r>
              <a:rPr sz="2262" spc="195" dirty="0">
                <a:solidFill>
                  <a:srgbClr val="FFFFFF"/>
                </a:solidFill>
                <a:latin typeface="Tahoma"/>
                <a:cs typeface="Tahoma"/>
              </a:rPr>
              <a:t>России, </a:t>
            </a:r>
            <a:r>
              <a:rPr sz="2262" spc="94" dirty="0">
                <a:solidFill>
                  <a:srgbClr val="FFFFFF"/>
                </a:solidFill>
                <a:latin typeface="Tahoma"/>
                <a:cs typeface="Tahoma"/>
              </a:rPr>
              <a:t>укрепления </a:t>
            </a:r>
            <a:r>
              <a:rPr sz="2262" spc="10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38" dirty="0">
                <a:solidFill>
                  <a:srgbClr val="FFFFFF"/>
                </a:solidFill>
                <a:latin typeface="Tahoma"/>
                <a:cs typeface="Tahoma"/>
              </a:rPr>
              <a:t>традиций </a:t>
            </a:r>
            <a:r>
              <a:rPr sz="2262" spc="143" dirty="0">
                <a:solidFill>
                  <a:srgbClr val="FFFFFF"/>
                </a:solidFill>
                <a:latin typeface="Tahoma"/>
                <a:cs typeface="Tahoma"/>
              </a:rPr>
              <a:t>гармоничного </a:t>
            </a:r>
            <a:r>
              <a:rPr sz="2262" spc="15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38" dirty="0">
                <a:solidFill>
                  <a:srgbClr val="FFFFFF"/>
                </a:solidFill>
                <a:latin typeface="Tahoma"/>
                <a:cs typeface="Tahoma"/>
              </a:rPr>
              <a:t>взаимоотношения </a:t>
            </a:r>
            <a:r>
              <a:rPr sz="2262" spc="57" dirty="0">
                <a:solidFill>
                  <a:srgbClr val="FFFFFF"/>
                </a:solidFill>
                <a:latin typeface="Tahoma"/>
                <a:cs typeface="Tahoma"/>
              </a:rPr>
              <a:t>полов, </a:t>
            </a:r>
            <a:r>
              <a:rPr sz="2262" spc="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88" dirty="0">
                <a:solidFill>
                  <a:srgbClr val="FFFFFF"/>
                </a:solidFill>
                <a:latin typeface="Tahoma"/>
                <a:cs typeface="Tahoma"/>
              </a:rPr>
              <a:t>воспитания </a:t>
            </a:r>
            <a:r>
              <a:rPr sz="2262" spc="101" dirty="0">
                <a:solidFill>
                  <a:srgbClr val="FFFFFF"/>
                </a:solidFill>
                <a:latin typeface="Tahoma"/>
                <a:cs typeface="Tahoma"/>
              </a:rPr>
              <a:t>истинного </a:t>
            </a:r>
            <a:r>
              <a:rPr sz="2262" spc="143" dirty="0">
                <a:solidFill>
                  <a:srgbClr val="FFFFFF"/>
                </a:solidFill>
                <a:latin typeface="Tahoma"/>
                <a:cs typeface="Tahoma"/>
              </a:rPr>
              <a:t>вкуса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2262" spc="11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82" dirty="0">
                <a:solidFill>
                  <a:srgbClr val="FFFFFF"/>
                </a:solidFill>
                <a:latin typeface="Tahoma"/>
                <a:cs typeface="Tahoma"/>
              </a:rPr>
              <a:t>этикета, </a:t>
            </a:r>
            <a:r>
              <a:rPr sz="2262" spc="352" dirty="0">
                <a:solidFill>
                  <a:srgbClr val="FFFFFF"/>
                </a:solidFill>
                <a:latin typeface="Tahoma"/>
                <a:cs typeface="Tahoma"/>
              </a:rPr>
              <a:t>а </a:t>
            </a:r>
            <a:r>
              <a:rPr sz="2262" spc="107" dirty="0">
                <a:solidFill>
                  <a:srgbClr val="FFFFFF"/>
                </a:solidFill>
                <a:latin typeface="Tahoma"/>
                <a:cs typeface="Tahoma"/>
              </a:rPr>
              <a:t>также </a:t>
            </a:r>
            <a:r>
              <a:rPr sz="2262" spc="163" dirty="0">
                <a:solidFill>
                  <a:srgbClr val="FFFFFF"/>
                </a:solidFill>
                <a:latin typeface="Tahoma"/>
                <a:cs typeface="Tahoma"/>
              </a:rPr>
              <a:t>содействие </a:t>
            </a:r>
            <a:r>
              <a:rPr sz="2262" spc="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75" dirty="0">
                <a:solidFill>
                  <a:srgbClr val="FFFFFF"/>
                </a:solidFill>
                <a:latin typeface="Tahoma"/>
                <a:cs typeface="Tahoma"/>
              </a:rPr>
              <a:t>развитию  </a:t>
            </a:r>
            <a:r>
              <a:rPr sz="2262" spc="138" dirty="0">
                <a:solidFill>
                  <a:srgbClr val="FFFFFF"/>
                </a:solidFill>
                <a:latin typeface="Tahoma"/>
                <a:cs typeface="Tahoma"/>
              </a:rPr>
              <a:t>тематического </a:t>
            </a:r>
            <a:r>
              <a:rPr sz="2262" spc="14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57" dirty="0">
                <a:solidFill>
                  <a:srgbClr val="FFFFFF"/>
                </a:solidFill>
                <a:latin typeface="Tahoma"/>
                <a:cs typeface="Tahoma"/>
              </a:rPr>
              <a:t>туризма </a:t>
            </a:r>
            <a:r>
              <a:rPr sz="2262" spc="113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2262" spc="214" dirty="0">
                <a:solidFill>
                  <a:srgbClr val="FFFFFF"/>
                </a:solidFill>
                <a:latin typeface="Tahoma"/>
                <a:cs typeface="Tahoma"/>
              </a:rPr>
              <a:t>малого </a:t>
            </a:r>
            <a:r>
              <a:rPr sz="2262" spc="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138" dirty="0">
                <a:solidFill>
                  <a:srgbClr val="FFFFFF"/>
                </a:solidFill>
                <a:latin typeface="Tahoma"/>
                <a:cs typeface="Tahoma"/>
              </a:rPr>
              <a:t>предпринимательств</a:t>
            </a:r>
            <a:r>
              <a:rPr sz="2262" spc="143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-132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262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62" spc="232" dirty="0">
                <a:solidFill>
                  <a:srgbClr val="FFFFFF"/>
                </a:solidFill>
                <a:latin typeface="Tahoma"/>
                <a:cs typeface="Tahoma"/>
              </a:rPr>
              <a:t>России</a:t>
            </a:r>
            <a:endParaRPr sz="2262" dirty="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6575" y="434975"/>
            <a:ext cx="5749839" cy="63166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2893" y="510226"/>
            <a:ext cx="5427234" cy="6525909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15958">
              <a:spcBef>
                <a:spcPts val="126"/>
              </a:spcBef>
            </a:pPr>
            <a:r>
              <a:rPr sz="1759" spc="107" dirty="0">
                <a:solidFill>
                  <a:srgbClr val="FFFFFF"/>
                </a:solidFill>
                <a:latin typeface="Tahoma"/>
                <a:cs typeface="Tahoma"/>
              </a:rPr>
              <a:t>География: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43" dirty="0">
                <a:solidFill>
                  <a:srgbClr val="FFFFFF"/>
                </a:solidFill>
                <a:latin typeface="Tahoma"/>
                <a:cs typeface="Tahoma"/>
              </a:rPr>
              <a:t>города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76" dirty="0">
                <a:solidFill>
                  <a:srgbClr val="FFFFFF"/>
                </a:solidFill>
                <a:latin typeface="Tahoma"/>
                <a:cs typeface="Tahoma"/>
              </a:rPr>
              <a:t>Росси</a:t>
            </a:r>
            <a:r>
              <a:rPr sz="1759" spc="182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759" spc="-157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759" spc="-1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101" dirty="0">
                <a:solidFill>
                  <a:srgbClr val="FFFFFF"/>
                </a:solidFill>
                <a:latin typeface="Tahoma"/>
                <a:cs typeface="Tahoma"/>
              </a:rPr>
              <a:t>СНГ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-44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759" spc="-1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44" dirty="0">
                <a:solidFill>
                  <a:srgbClr val="FFFFFF"/>
                </a:solidFill>
                <a:latin typeface="Verdana"/>
                <a:cs typeface="Verdana"/>
              </a:rPr>
              <a:t>БРИКС</a:t>
            </a:r>
            <a:endParaRPr sz="1759">
              <a:latin typeface="Verdana"/>
              <a:cs typeface="Verdana"/>
            </a:endParaRPr>
          </a:p>
          <a:p>
            <a:pPr marL="15958"/>
            <a:r>
              <a:rPr sz="1759" spc="94" dirty="0">
                <a:solidFill>
                  <a:srgbClr val="FFFFFF"/>
                </a:solidFill>
                <a:latin typeface="Tahoma"/>
                <a:cs typeface="Tahoma"/>
              </a:rPr>
              <a:t>Начало</a:t>
            </a:r>
            <a:r>
              <a:rPr sz="1759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82" dirty="0">
                <a:solidFill>
                  <a:srgbClr val="FFFFFF"/>
                </a:solidFill>
                <a:latin typeface="Tahoma"/>
                <a:cs typeface="Tahoma"/>
              </a:rPr>
              <a:t>проекта:</a:t>
            </a:r>
            <a:r>
              <a:rPr sz="1759" spc="-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-6" dirty="0">
                <a:solidFill>
                  <a:srgbClr val="FFFFFF"/>
                </a:solidFill>
                <a:latin typeface="Tahoma"/>
                <a:cs typeface="Tahoma"/>
              </a:rPr>
              <a:t>15.01.2024</a:t>
            </a:r>
            <a:endParaRPr sz="1759">
              <a:latin typeface="Tahoma"/>
              <a:cs typeface="Tahoma"/>
            </a:endParaRPr>
          </a:p>
          <a:p>
            <a:pPr marL="15958" marR="137235"/>
            <a:r>
              <a:rPr sz="1759" spc="107" dirty="0">
                <a:solidFill>
                  <a:srgbClr val="FFFFFF"/>
                </a:solidFill>
                <a:latin typeface="Tahoma"/>
                <a:cs typeface="Tahoma"/>
              </a:rPr>
              <a:t>Окончание </a:t>
            </a:r>
            <a:r>
              <a:rPr sz="1759" spc="94" dirty="0">
                <a:solidFill>
                  <a:srgbClr val="FFFFFF"/>
                </a:solidFill>
                <a:latin typeface="Tahoma"/>
                <a:cs typeface="Tahoma"/>
              </a:rPr>
              <a:t>первого </a:t>
            </a:r>
            <a:r>
              <a:rPr sz="1759" spc="143" dirty="0">
                <a:solidFill>
                  <a:srgbClr val="FFFFFF"/>
                </a:solidFill>
                <a:latin typeface="Tahoma"/>
                <a:cs typeface="Tahoma"/>
              </a:rPr>
              <a:t>этапа </a:t>
            </a:r>
            <a:r>
              <a:rPr sz="1759" spc="82" dirty="0">
                <a:solidFill>
                  <a:srgbClr val="FFFFFF"/>
                </a:solidFill>
                <a:latin typeface="Tahoma"/>
                <a:cs typeface="Tahoma"/>
              </a:rPr>
              <a:t>проекта: </a:t>
            </a:r>
            <a:r>
              <a:rPr sz="1759" spc="-6" dirty="0">
                <a:solidFill>
                  <a:srgbClr val="FFFFFF"/>
                </a:solidFill>
                <a:latin typeface="Tahoma"/>
                <a:cs typeface="Tahoma"/>
              </a:rPr>
              <a:t>15.03.2024 </a:t>
            </a:r>
            <a:r>
              <a:rPr sz="1759" spc="-53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13" dirty="0">
                <a:solidFill>
                  <a:srgbClr val="FFFFFF"/>
                </a:solidFill>
                <a:latin typeface="Tahoma"/>
                <a:cs typeface="Tahoma"/>
              </a:rPr>
              <a:t>Проведение </a:t>
            </a:r>
            <a:r>
              <a:rPr sz="1759" spc="207" dirty="0">
                <a:solidFill>
                  <a:srgbClr val="FFFFFF"/>
                </a:solidFill>
                <a:latin typeface="Tahoma"/>
                <a:cs typeface="Tahoma"/>
              </a:rPr>
              <a:t>финала </a:t>
            </a:r>
            <a:r>
              <a:rPr sz="1759" spc="107" dirty="0">
                <a:solidFill>
                  <a:srgbClr val="FFFFFF"/>
                </a:solidFill>
                <a:latin typeface="Tahoma"/>
                <a:cs typeface="Tahoma"/>
              </a:rPr>
              <a:t>Конкурса: </a:t>
            </a:r>
            <a:r>
              <a:rPr sz="1759" spc="-94" dirty="0">
                <a:solidFill>
                  <a:srgbClr val="FFFFFF"/>
                </a:solidFill>
                <a:latin typeface="Verdana"/>
                <a:cs typeface="Verdana"/>
              </a:rPr>
              <a:t>31.05.</a:t>
            </a:r>
            <a:r>
              <a:rPr sz="1759" spc="-94" dirty="0">
                <a:solidFill>
                  <a:srgbClr val="FFFFFF"/>
                </a:solidFill>
                <a:latin typeface="Tahoma"/>
                <a:cs typeface="Tahoma"/>
              </a:rPr>
              <a:t>2024 </a:t>
            </a:r>
            <a:r>
              <a:rPr sz="1759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-13" dirty="0">
                <a:solidFill>
                  <a:srgbClr val="FFFFFF"/>
                </a:solidFill>
                <a:latin typeface="Verdana"/>
                <a:cs typeface="Verdana"/>
              </a:rPr>
              <a:t>Проведени</a:t>
            </a:r>
            <a:r>
              <a:rPr sz="1759" spc="-6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759" spc="-1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6" dirty="0">
                <a:solidFill>
                  <a:srgbClr val="FFFFFF"/>
                </a:solidFill>
                <a:latin typeface="Verdana"/>
                <a:cs typeface="Verdana"/>
              </a:rPr>
              <a:t>ГРАНД-МАСКАРАДА</a:t>
            </a:r>
            <a:r>
              <a:rPr sz="1759" spc="-1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69" dirty="0">
                <a:solidFill>
                  <a:srgbClr val="FFFFFF"/>
                </a:solidFill>
                <a:latin typeface="Verdana"/>
                <a:cs typeface="Verdana"/>
              </a:rPr>
              <a:t>"Пушкинский  </a:t>
            </a:r>
            <a:r>
              <a:rPr sz="1759" spc="-75" dirty="0">
                <a:solidFill>
                  <a:srgbClr val="FFFFFF"/>
                </a:solidFill>
                <a:latin typeface="Verdana"/>
                <a:cs typeface="Verdana"/>
              </a:rPr>
              <a:t>балъ"</a:t>
            </a:r>
            <a:r>
              <a:rPr sz="175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26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157" dirty="0">
                <a:solidFill>
                  <a:srgbClr val="FFFFFF"/>
                </a:solidFill>
                <a:latin typeface="Verdana"/>
                <a:cs typeface="Verdana"/>
              </a:rPr>
              <a:t>01-06.05.202</a:t>
            </a:r>
            <a:r>
              <a:rPr sz="1759" spc="-170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r>
              <a:rPr sz="1759" spc="-1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226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759" spc="-1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75" dirty="0">
                <a:solidFill>
                  <a:srgbClr val="FFFFFF"/>
                </a:solidFill>
                <a:latin typeface="Verdana"/>
                <a:cs typeface="Verdana"/>
              </a:rPr>
              <a:t>одном</a:t>
            </a:r>
            <a:r>
              <a:rPr sz="1759" spc="-132" dirty="0">
                <a:solidFill>
                  <a:srgbClr val="FFFFFF"/>
                </a:solidFill>
                <a:latin typeface="Verdana"/>
                <a:cs typeface="Verdana"/>
              </a:rPr>
              <a:t> и</a:t>
            </a:r>
            <a:r>
              <a:rPr sz="1759" spc="-101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1759" spc="-1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31" dirty="0">
                <a:solidFill>
                  <a:srgbClr val="FFFFFF"/>
                </a:solidFill>
                <a:latin typeface="Verdana"/>
                <a:cs typeface="Verdana"/>
              </a:rPr>
              <a:t>исторических  дворцов</a:t>
            </a:r>
            <a:r>
              <a:rPr sz="1759" spc="-1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57" dirty="0">
                <a:solidFill>
                  <a:srgbClr val="FFFFFF"/>
                </a:solidFill>
                <a:latin typeface="Verdana"/>
                <a:cs typeface="Verdana"/>
              </a:rPr>
              <a:t>СПб</a:t>
            </a:r>
            <a:endParaRPr sz="1759">
              <a:latin typeface="Verdana"/>
              <a:cs typeface="Verdana"/>
            </a:endParaRPr>
          </a:p>
          <a:p>
            <a:pPr>
              <a:spcBef>
                <a:spcPts val="44"/>
              </a:spcBef>
            </a:pPr>
            <a:endParaRPr sz="1696">
              <a:latin typeface="Verdana"/>
              <a:cs typeface="Verdana"/>
            </a:endParaRPr>
          </a:p>
          <a:p>
            <a:pPr marL="15958" marR="6383">
              <a:spcBef>
                <a:spcPts val="6"/>
              </a:spcBef>
            </a:pPr>
            <a:r>
              <a:rPr sz="1759" spc="-50" dirty="0">
                <a:solidFill>
                  <a:srgbClr val="FFFFFF"/>
                </a:solidFill>
                <a:latin typeface="Verdana"/>
                <a:cs typeface="Verdana"/>
              </a:rPr>
              <a:t>Пушкинский </a:t>
            </a:r>
            <a:r>
              <a:rPr sz="1759" spc="101" dirty="0">
                <a:solidFill>
                  <a:srgbClr val="FFFFFF"/>
                </a:solidFill>
                <a:latin typeface="Verdana"/>
                <a:cs typeface="Verdana"/>
              </a:rPr>
              <a:t>марафон: </a:t>
            </a:r>
            <a:r>
              <a:rPr sz="1759" spc="195" dirty="0">
                <a:solidFill>
                  <a:srgbClr val="FFFFFF"/>
                </a:solidFill>
                <a:latin typeface="Verdana"/>
                <a:cs typeface="Verdana"/>
              </a:rPr>
              <a:t>с </a:t>
            </a:r>
            <a:r>
              <a:rPr sz="1759" spc="-157" dirty="0">
                <a:solidFill>
                  <a:srgbClr val="FFFFFF"/>
                </a:solidFill>
                <a:latin typeface="Verdana"/>
                <a:cs typeface="Verdana"/>
              </a:rPr>
              <a:t>01.07.2024 </a:t>
            </a:r>
            <a:r>
              <a:rPr sz="1759" dirty="0">
                <a:solidFill>
                  <a:srgbClr val="FFFFFF"/>
                </a:solidFill>
                <a:latin typeface="Verdana"/>
                <a:cs typeface="Verdana"/>
              </a:rPr>
              <a:t>по </a:t>
            </a:r>
            <a:r>
              <a:rPr sz="1759" spc="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157" dirty="0">
                <a:solidFill>
                  <a:srgbClr val="FFFFFF"/>
                </a:solidFill>
                <a:latin typeface="Verdana"/>
                <a:cs typeface="Verdana"/>
              </a:rPr>
              <a:t>30.12.2024</a:t>
            </a:r>
            <a:r>
              <a:rPr sz="1759" spc="-12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22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759" spc="-12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dirty="0">
                <a:solidFill>
                  <a:srgbClr val="FFFFFF"/>
                </a:solidFill>
                <a:latin typeface="Verdana"/>
                <a:cs typeface="Verdana"/>
              </a:rPr>
              <a:t>по</a:t>
            </a:r>
            <a:r>
              <a:rPr sz="1759" spc="-12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151" dirty="0">
                <a:solidFill>
                  <a:srgbClr val="FFFFFF"/>
                </a:solidFill>
                <a:latin typeface="Verdana"/>
                <a:cs typeface="Verdana"/>
              </a:rPr>
              <a:t>15</a:t>
            </a:r>
            <a:r>
              <a:rPr sz="1759" spc="-11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69" dirty="0">
                <a:solidFill>
                  <a:srgbClr val="FFFFFF"/>
                </a:solidFill>
                <a:latin typeface="Verdana"/>
                <a:cs typeface="Verdana"/>
              </a:rPr>
              <a:t>городам</a:t>
            </a:r>
            <a:r>
              <a:rPr sz="1759" spc="-12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31" dirty="0">
                <a:solidFill>
                  <a:srgbClr val="FFFFFF"/>
                </a:solidFill>
                <a:latin typeface="Verdana"/>
                <a:cs typeface="Verdana"/>
              </a:rPr>
              <a:t>РФ</a:t>
            </a:r>
            <a:r>
              <a:rPr sz="1759" spc="-12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25" dirty="0">
                <a:solidFill>
                  <a:srgbClr val="FFFFFF"/>
                </a:solidFill>
                <a:latin typeface="Verdana"/>
                <a:cs typeface="Verdana"/>
              </a:rPr>
              <a:t>проедут</a:t>
            </a:r>
            <a:r>
              <a:rPr sz="1759" spc="-11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94" dirty="0">
                <a:solidFill>
                  <a:srgbClr val="FFFFFF"/>
                </a:solidFill>
                <a:latin typeface="Verdana"/>
                <a:cs typeface="Verdana"/>
              </a:rPr>
              <a:t>выставки </a:t>
            </a:r>
            <a:r>
              <a:rPr sz="1759" spc="-60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38" dirty="0">
                <a:solidFill>
                  <a:srgbClr val="FFFFFF"/>
                </a:solidFill>
                <a:latin typeface="Verdana"/>
                <a:cs typeface="Verdana"/>
              </a:rPr>
              <a:t>работ</a:t>
            </a:r>
            <a:r>
              <a:rPr sz="1759" spc="-1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25" dirty="0">
                <a:solidFill>
                  <a:srgbClr val="FFFFFF"/>
                </a:solidFill>
                <a:latin typeface="Verdana"/>
                <a:cs typeface="Verdana"/>
              </a:rPr>
              <a:t>призеро</a:t>
            </a:r>
            <a:r>
              <a:rPr sz="1759" spc="-19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759" spc="-1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13" dirty="0">
                <a:solidFill>
                  <a:srgbClr val="FFFFFF"/>
                </a:solidFill>
                <a:latin typeface="Verdana"/>
                <a:cs typeface="Verdana"/>
              </a:rPr>
              <a:t>конкурса,</a:t>
            </a:r>
            <a:r>
              <a:rPr sz="1759" spc="-1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44" dirty="0">
                <a:solidFill>
                  <a:srgbClr val="FFFFFF"/>
                </a:solidFill>
                <a:latin typeface="Verdana"/>
                <a:cs typeface="Verdana"/>
              </a:rPr>
              <a:t>пройду</a:t>
            </a:r>
            <a:r>
              <a:rPr sz="1759" spc="-31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759" spc="-1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31" dirty="0">
                <a:solidFill>
                  <a:srgbClr val="FFFFFF"/>
                </a:solidFill>
                <a:latin typeface="Verdana"/>
                <a:cs typeface="Verdana"/>
              </a:rPr>
              <a:t>творческие  </a:t>
            </a:r>
            <a:r>
              <a:rPr sz="1759" spc="-50" dirty="0">
                <a:solidFill>
                  <a:srgbClr val="FFFFFF"/>
                </a:solidFill>
                <a:latin typeface="Verdana"/>
                <a:cs typeface="Verdana"/>
              </a:rPr>
              <a:t>встречи</a:t>
            </a:r>
            <a:r>
              <a:rPr sz="1759" spc="-1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44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759" spc="-1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19" dirty="0">
                <a:solidFill>
                  <a:srgbClr val="FFFFFF"/>
                </a:solidFill>
                <a:latin typeface="Verdana"/>
                <a:cs typeface="Verdana"/>
              </a:rPr>
              <a:t>мастер-классы.</a:t>
            </a:r>
            <a:endParaRPr sz="1759">
              <a:latin typeface="Verdana"/>
              <a:cs typeface="Verdana"/>
            </a:endParaRPr>
          </a:p>
          <a:p>
            <a:pPr>
              <a:spcBef>
                <a:spcPts val="44"/>
              </a:spcBef>
            </a:pPr>
            <a:endParaRPr sz="1696">
              <a:latin typeface="Verdana"/>
              <a:cs typeface="Verdana"/>
            </a:endParaRPr>
          </a:p>
          <a:p>
            <a:pPr marL="15958"/>
            <a:r>
              <a:rPr sz="1759" spc="75" dirty="0">
                <a:solidFill>
                  <a:srgbClr val="FFFFFF"/>
                </a:solidFill>
                <a:latin typeface="Tahoma"/>
                <a:cs typeface="Tahoma"/>
              </a:rPr>
              <a:t>Целевые</a:t>
            </a:r>
            <a:r>
              <a:rPr sz="1759" spc="-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44" dirty="0">
                <a:solidFill>
                  <a:srgbClr val="FFFFFF"/>
                </a:solidFill>
                <a:latin typeface="Tahoma"/>
                <a:cs typeface="Tahoma"/>
              </a:rPr>
              <a:t>группы</a:t>
            </a:r>
            <a:r>
              <a:rPr sz="1759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82" dirty="0">
                <a:solidFill>
                  <a:srgbClr val="FFFFFF"/>
                </a:solidFill>
                <a:latin typeface="Tahoma"/>
                <a:cs typeface="Tahoma"/>
              </a:rPr>
              <a:t>проекта:</a:t>
            </a:r>
            <a:endParaRPr sz="1759">
              <a:latin typeface="Tahoma"/>
              <a:cs typeface="Tahoma"/>
            </a:endParaRPr>
          </a:p>
          <a:p>
            <a:pPr>
              <a:spcBef>
                <a:spcPts val="38"/>
              </a:spcBef>
            </a:pPr>
            <a:endParaRPr sz="1948">
              <a:latin typeface="Tahoma"/>
              <a:cs typeface="Tahoma"/>
            </a:endParaRPr>
          </a:p>
          <a:p>
            <a:pPr marL="682983" marR="687770"/>
            <a:r>
              <a:rPr sz="1759" spc="25" dirty="0">
                <a:solidFill>
                  <a:srgbClr val="FFFFFF"/>
                </a:solidFill>
                <a:latin typeface="Tahoma"/>
                <a:cs typeface="Tahoma"/>
              </a:rPr>
              <a:t>Школьники</a:t>
            </a:r>
            <a:r>
              <a:rPr sz="1759" spc="25" dirty="0">
                <a:solidFill>
                  <a:srgbClr val="FFFFFF"/>
                </a:solidFill>
                <a:latin typeface="Verdana"/>
                <a:cs typeface="Verdana"/>
              </a:rPr>
              <a:t>- </a:t>
            </a:r>
            <a:r>
              <a:rPr sz="1759" dirty="0">
                <a:solidFill>
                  <a:srgbClr val="FFFFFF"/>
                </a:solidFill>
                <a:latin typeface="Verdana"/>
                <a:cs typeface="Verdana"/>
              </a:rPr>
              <a:t>медалисты, </a:t>
            </a:r>
            <a:r>
              <a:rPr sz="1759" spc="50" dirty="0">
                <a:solidFill>
                  <a:srgbClr val="FFFFFF"/>
                </a:solidFill>
                <a:latin typeface="Tahoma"/>
                <a:cs typeface="Tahoma"/>
              </a:rPr>
              <a:t>студенты </a:t>
            </a:r>
            <a:r>
              <a:rPr sz="1759" spc="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-63" dirty="0">
                <a:solidFill>
                  <a:srgbClr val="FFFFFF"/>
                </a:solidFill>
                <a:latin typeface="Verdana"/>
                <a:cs typeface="Verdana"/>
              </a:rPr>
              <a:t>творческих</a:t>
            </a:r>
            <a:r>
              <a:rPr sz="1759" spc="-1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101" dirty="0">
                <a:solidFill>
                  <a:srgbClr val="FFFFFF"/>
                </a:solidFill>
                <a:latin typeface="Verdana"/>
                <a:cs typeface="Verdana"/>
              </a:rPr>
              <a:t>ВУЗов</a:t>
            </a:r>
            <a:r>
              <a:rPr sz="1759" spc="-57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759" spc="-1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17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759" spc="88" dirty="0">
                <a:solidFill>
                  <a:srgbClr val="FFFFFF"/>
                </a:solidFill>
                <a:latin typeface="Tahoma"/>
                <a:cs typeface="Tahoma"/>
              </a:rPr>
              <a:t>урсанты</a:t>
            </a:r>
            <a:r>
              <a:rPr sz="1759" spc="5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57" dirty="0">
                <a:solidFill>
                  <a:srgbClr val="FFFFFF"/>
                </a:solidFill>
                <a:latin typeface="Tahoma"/>
                <a:cs typeface="Tahoma"/>
              </a:rPr>
              <a:t>кадеты  </a:t>
            </a:r>
            <a:r>
              <a:rPr sz="1759" spc="-25" dirty="0">
                <a:solidFill>
                  <a:srgbClr val="FFFFFF"/>
                </a:solidFill>
                <a:latin typeface="Verdana"/>
                <a:cs typeface="Verdana"/>
              </a:rPr>
              <a:t>Победител</a:t>
            </a:r>
            <a:r>
              <a:rPr sz="1759" spc="-19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759" spc="-1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-63" dirty="0">
                <a:solidFill>
                  <a:srgbClr val="FFFFFF"/>
                </a:solidFill>
                <a:latin typeface="Verdana"/>
                <a:cs typeface="Verdana"/>
              </a:rPr>
              <a:t>творческих</a:t>
            </a:r>
            <a:r>
              <a:rPr sz="1759" spc="-13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9" spc="6" dirty="0">
                <a:solidFill>
                  <a:srgbClr val="FFFFFF"/>
                </a:solidFill>
                <a:latin typeface="Verdana"/>
                <a:cs typeface="Verdana"/>
              </a:rPr>
              <a:t>олимпиад,  </a:t>
            </a:r>
            <a:r>
              <a:rPr sz="1759" spc="188" dirty="0">
                <a:solidFill>
                  <a:srgbClr val="FFFFFF"/>
                </a:solidFill>
                <a:latin typeface="Tahoma"/>
                <a:cs typeface="Tahoma"/>
              </a:rPr>
              <a:t>Сообщества </a:t>
            </a:r>
            <a:r>
              <a:rPr sz="1759" spc="94" dirty="0">
                <a:solidFill>
                  <a:srgbClr val="FFFFFF"/>
                </a:solidFill>
                <a:latin typeface="Tahoma"/>
                <a:cs typeface="Tahoma"/>
              </a:rPr>
              <a:t>реконструкторов </a:t>
            </a:r>
            <a:r>
              <a:rPr sz="1759" spc="10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38" dirty="0">
                <a:solidFill>
                  <a:srgbClr val="FFFFFF"/>
                </a:solidFill>
                <a:latin typeface="Tahoma"/>
                <a:cs typeface="Tahoma"/>
              </a:rPr>
              <a:t>Клубы</a:t>
            </a:r>
            <a:r>
              <a:rPr sz="1759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63" dirty="0">
                <a:solidFill>
                  <a:srgbClr val="FFFFFF"/>
                </a:solidFill>
                <a:latin typeface="Tahoma"/>
                <a:cs typeface="Tahoma"/>
              </a:rPr>
              <a:t>спортивных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88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759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57" dirty="0">
                <a:solidFill>
                  <a:srgbClr val="FFFFFF"/>
                </a:solidFill>
                <a:latin typeface="Tahoma"/>
                <a:cs typeface="Tahoma"/>
              </a:rPr>
              <a:t>бальных</a:t>
            </a:r>
            <a:r>
              <a:rPr sz="1759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75" dirty="0">
                <a:solidFill>
                  <a:srgbClr val="FFFFFF"/>
                </a:solidFill>
                <a:latin typeface="Tahoma"/>
                <a:cs typeface="Tahoma"/>
              </a:rPr>
              <a:t>танцев</a:t>
            </a:r>
            <a:endParaRPr sz="1759">
              <a:latin typeface="Tahoma"/>
              <a:cs typeface="Tahoma"/>
            </a:endParaRPr>
          </a:p>
          <a:p>
            <a:pPr>
              <a:spcBef>
                <a:spcPts val="63"/>
              </a:spcBef>
            </a:pPr>
            <a:endParaRPr sz="1696">
              <a:latin typeface="Tahoma"/>
              <a:cs typeface="Tahoma"/>
            </a:endParaRPr>
          </a:p>
          <a:p>
            <a:pPr marL="166756" marR="138033"/>
            <a:r>
              <a:rPr sz="1759" spc="57" dirty="0">
                <a:solidFill>
                  <a:srgbClr val="FFFFFF"/>
                </a:solidFill>
                <a:latin typeface="Tahoma"/>
                <a:cs typeface="Tahoma"/>
              </a:rPr>
              <a:t>Также </a:t>
            </a:r>
            <a:r>
              <a:rPr sz="1759" spc="138" dirty="0">
                <a:solidFill>
                  <a:srgbClr val="FFFFFF"/>
                </a:solidFill>
                <a:latin typeface="Tahoma"/>
                <a:cs typeface="Tahoma"/>
              </a:rPr>
              <a:t>же </a:t>
            </a:r>
            <a:r>
              <a:rPr sz="1759" spc="6" dirty="0">
                <a:solidFill>
                  <a:srgbClr val="FFFFFF"/>
                </a:solidFill>
                <a:latin typeface="Tahoma"/>
                <a:cs typeface="Tahoma"/>
              </a:rPr>
              <a:t>к </a:t>
            </a:r>
            <a:r>
              <a:rPr sz="1759" spc="82" dirty="0">
                <a:solidFill>
                  <a:srgbClr val="FFFFFF"/>
                </a:solidFill>
                <a:latin typeface="Tahoma"/>
                <a:cs typeface="Tahoma"/>
              </a:rPr>
              <a:t>проекту </a:t>
            </a:r>
            <a:r>
              <a:rPr sz="1759" spc="50" dirty="0">
                <a:solidFill>
                  <a:srgbClr val="FFFFFF"/>
                </a:solidFill>
                <a:latin typeface="Tahoma"/>
                <a:cs typeface="Tahoma"/>
              </a:rPr>
              <a:t>будут привлечены </a:t>
            </a:r>
            <a:r>
              <a:rPr sz="1759" spc="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63" dirty="0">
                <a:solidFill>
                  <a:srgbClr val="FFFFFF"/>
                </a:solidFill>
                <a:latin typeface="Tahoma"/>
                <a:cs typeface="Tahoma"/>
              </a:rPr>
              <a:t>производители</a:t>
            </a:r>
            <a:r>
              <a:rPr sz="1759" spc="-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75" dirty="0">
                <a:solidFill>
                  <a:srgbClr val="FFFFFF"/>
                </a:solidFill>
                <a:latin typeface="Tahoma"/>
                <a:cs typeface="Tahoma"/>
              </a:rPr>
              <a:t>одежды,</a:t>
            </a:r>
            <a:r>
              <a:rPr sz="1759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69" dirty="0">
                <a:solidFill>
                  <a:srgbClr val="FFFFFF"/>
                </a:solidFill>
                <a:latin typeface="Tahoma"/>
                <a:cs typeface="Tahoma"/>
              </a:rPr>
              <a:t>обуви,</a:t>
            </a:r>
            <a:r>
              <a:rPr sz="1759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63" dirty="0">
                <a:solidFill>
                  <a:srgbClr val="FFFFFF"/>
                </a:solidFill>
                <a:latin typeface="Tahoma"/>
                <a:cs typeface="Tahoma"/>
              </a:rPr>
              <a:t>аксессуаров, </a:t>
            </a:r>
            <a:r>
              <a:rPr sz="1759" spc="-53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19" dirty="0">
                <a:solidFill>
                  <a:srgbClr val="FFFFFF"/>
                </a:solidFill>
                <a:latin typeface="Tahoma"/>
                <a:cs typeface="Tahoma"/>
              </a:rPr>
              <a:t>флористы,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50" dirty="0">
                <a:solidFill>
                  <a:srgbClr val="FFFFFF"/>
                </a:solidFill>
                <a:latin typeface="Tahoma"/>
                <a:cs typeface="Tahoma"/>
              </a:rPr>
              <a:t>стилисты,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88" dirty="0">
                <a:solidFill>
                  <a:srgbClr val="FFFFFF"/>
                </a:solidFill>
                <a:latin typeface="Tahoma"/>
                <a:cs typeface="Tahoma"/>
              </a:rPr>
              <a:t>фотографы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88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44" dirty="0">
                <a:solidFill>
                  <a:srgbClr val="FFFFFF"/>
                </a:solidFill>
                <a:latin typeface="Tahoma"/>
                <a:cs typeface="Tahoma"/>
              </a:rPr>
              <a:t>пр.)</a:t>
            </a:r>
            <a:endParaRPr sz="1759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3782" y="822943"/>
            <a:ext cx="6019818" cy="62267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5375" y="150197"/>
            <a:ext cx="3802734" cy="712330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641494" marR="6383" indent="-626334">
              <a:spcBef>
                <a:spcPts val="126"/>
              </a:spcBef>
            </a:pPr>
            <a:r>
              <a:rPr b="0" spc="94" dirty="0"/>
              <a:t>Таврический</a:t>
            </a:r>
            <a:r>
              <a:rPr b="0" spc="-132" dirty="0"/>
              <a:t> </a:t>
            </a:r>
            <a:r>
              <a:rPr b="0" spc="132" dirty="0"/>
              <a:t>дворец,</a:t>
            </a:r>
            <a:r>
              <a:rPr b="0" spc="-126" dirty="0"/>
              <a:t> </a:t>
            </a:r>
            <a:r>
              <a:rPr b="0" spc="6" dirty="0"/>
              <a:t>1899 </a:t>
            </a:r>
            <a:r>
              <a:rPr b="0" spc="-691" dirty="0"/>
              <a:t> </a:t>
            </a:r>
            <a:r>
              <a:rPr b="0" spc="201" dirty="0"/>
              <a:t>Гранд-Маскарад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3182" y="358775"/>
            <a:ext cx="5683448" cy="674631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41720" y="1050413"/>
            <a:ext cx="4710731" cy="6242562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15958" marR="138829">
              <a:spcBef>
                <a:spcPts val="126"/>
              </a:spcBef>
            </a:pPr>
            <a:r>
              <a:rPr sz="1759" spc="69" dirty="0">
                <a:solidFill>
                  <a:srgbClr val="FFFFFF"/>
                </a:solidFill>
                <a:latin typeface="Tahoma"/>
                <a:cs typeface="Tahoma"/>
              </a:rPr>
              <a:t>Таврический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26" dirty="0">
                <a:solidFill>
                  <a:srgbClr val="FFFFFF"/>
                </a:solidFill>
                <a:latin typeface="Tahoma"/>
                <a:cs typeface="Tahoma"/>
              </a:rPr>
              <a:t>дворец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-101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01" dirty="0">
                <a:solidFill>
                  <a:srgbClr val="FFFFFF"/>
                </a:solidFill>
                <a:latin typeface="Tahoma"/>
                <a:cs typeface="Tahoma"/>
              </a:rPr>
              <a:t>Петербурге  </a:t>
            </a:r>
            <a:r>
              <a:rPr sz="1759" spc="107" dirty="0">
                <a:solidFill>
                  <a:srgbClr val="FFFFFF"/>
                </a:solidFill>
                <a:latin typeface="Tahoma"/>
                <a:cs typeface="Tahoma"/>
              </a:rPr>
              <a:t>строился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-101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-13" dirty="0">
                <a:solidFill>
                  <a:srgbClr val="FFFFFF"/>
                </a:solidFill>
                <a:latin typeface="Tahoma"/>
                <a:cs typeface="Tahoma"/>
              </a:rPr>
              <a:t>1780-</a:t>
            </a:r>
            <a:r>
              <a:rPr sz="1759" spc="-6" dirty="0">
                <a:solidFill>
                  <a:srgbClr val="FFFFFF"/>
                </a:solidFill>
                <a:latin typeface="Tahoma"/>
                <a:cs typeface="Tahoma"/>
              </a:rPr>
              <a:t>х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82" dirty="0">
                <a:solidFill>
                  <a:srgbClr val="FFFFFF"/>
                </a:solidFill>
                <a:latin typeface="Tahoma"/>
                <a:cs typeface="Tahoma"/>
              </a:rPr>
              <a:t>годах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13" dirty="0">
                <a:solidFill>
                  <a:srgbClr val="FFFFFF"/>
                </a:solidFill>
                <a:latin typeface="Tahoma"/>
                <a:cs typeface="Tahoma"/>
              </a:rPr>
              <a:t>архитектором  </a:t>
            </a:r>
            <a:r>
              <a:rPr sz="1759" spc="-6" dirty="0">
                <a:solidFill>
                  <a:srgbClr val="FFFFFF"/>
                </a:solidFill>
                <a:latin typeface="Tahoma"/>
                <a:cs typeface="Tahoma"/>
              </a:rPr>
              <a:t>И.Е.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51" dirty="0">
                <a:solidFill>
                  <a:srgbClr val="FFFFFF"/>
                </a:solidFill>
                <a:latin typeface="Tahoma"/>
                <a:cs typeface="Tahoma"/>
              </a:rPr>
              <a:t>Старовым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-25" dirty="0">
                <a:solidFill>
                  <a:srgbClr val="FFFFFF"/>
                </a:solidFill>
                <a:latin typeface="Tahoma"/>
                <a:cs typeface="Tahoma"/>
              </a:rPr>
              <a:t>для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63" dirty="0">
                <a:solidFill>
                  <a:srgbClr val="FFFFFF"/>
                </a:solidFill>
                <a:latin typeface="Tahoma"/>
                <a:cs typeface="Tahoma"/>
              </a:rPr>
              <a:t>фаворита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63" dirty="0">
                <a:solidFill>
                  <a:srgbClr val="FFFFFF"/>
                </a:solidFill>
                <a:latin typeface="Tahoma"/>
                <a:cs typeface="Tahoma"/>
              </a:rPr>
              <a:t>Екатерины </a:t>
            </a:r>
            <a:r>
              <a:rPr sz="1759" spc="-52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-207" dirty="0">
                <a:solidFill>
                  <a:srgbClr val="FFFFFF"/>
                </a:solidFill>
                <a:latin typeface="Tahoma"/>
                <a:cs typeface="Tahoma"/>
              </a:rPr>
              <a:t>II</a:t>
            </a:r>
            <a:r>
              <a:rPr sz="1759" spc="-163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63" dirty="0">
                <a:solidFill>
                  <a:srgbClr val="FFFFFF"/>
                </a:solidFill>
                <a:latin typeface="Tahoma"/>
                <a:cs typeface="Tahoma"/>
              </a:rPr>
              <a:t>покорител</a:t>
            </a:r>
            <a:r>
              <a:rPr sz="1759" spc="69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70" dirty="0">
                <a:solidFill>
                  <a:srgbClr val="FFFFFF"/>
                </a:solidFill>
                <a:latin typeface="Tahoma"/>
                <a:cs typeface="Tahoma"/>
              </a:rPr>
              <a:t>Крыма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9" dirty="0">
                <a:solidFill>
                  <a:srgbClr val="FFFFFF"/>
                </a:solidFill>
                <a:latin typeface="Tahoma"/>
                <a:cs typeface="Tahoma"/>
              </a:rPr>
              <a:t>Г.А.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94" dirty="0">
                <a:solidFill>
                  <a:srgbClr val="FFFFFF"/>
                </a:solidFill>
                <a:latin typeface="Tahoma"/>
                <a:cs typeface="Tahoma"/>
              </a:rPr>
              <a:t>Потемкина-  </a:t>
            </a:r>
            <a:r>
              <a:rPr sz="1759" spc="63" dirty="0">
                <a:solidFill>
                  <a:srgbClr val="FFFFFF"/>
                </a:solidFill>
                <a:latin typeface="Tahoma"/>
                <a:cs typeface="Tahoma"/>
              </a:rPr>
              <a:t>Таврического.</a:t>
            </a:r>
            <a:endParaRPr sz="1759" dirty="0">
              <a:latin typeface="Tahoma"/>
              <a:cs typeface="Tahoma"/>
            </a:endParaRPr>
          </a:p>
          <a:p>
            <a:pPr marL="15958" marR="184310"/>
            <a:r>
              <a:rPr sz="1759" spc="94" dirty="0">
                <a:solidFill>
                  <a:srgbClr val="FFFFFF"/>
                </a:solidFill>
                <a:latin typeface="Tahoma"/>
                <a:cs typeface="Tahoma"/>
              </a:rPr>
              <a:t>Позднее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26" dirty="0">
                <a:solidFill>
                  <a:srgbClr val="FFFFFF"/>
                </a:solidFill>
                <a:latin typeface="Tahoma"/>
                <a:cs typeface="Tahoma"/>
              </a:rPr>
              <a:t>дворец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70" dirty="0">
                <a:solidFill>
                  <a:srgbClr val="FFFFFF"/>
                </a:solidFill>
                <a:latin typeface="Tahoma"/>
                <a:cs typeface="Tahoma"/>
              </a:rPr>
              <a:t>перешел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-101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69" dirty="0">
                <a:solidFill>
                  <a:srgbClr val="FFFFFF"/>
                </a:solidFill>
                <a:latin typeface="Tahoma"/>
                <a:cs typeface="Tahoma"/>
              </a:rPr>
              <a:t>казну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63" dirty="0">
                <a:solidFill>
                  <a:srgbClr val="FFFFFF"/>
                </a:solidFill>
                <a:latin typeface="Tahoma"/>
                <a:cs typeface="Tahoma"/>
              </a:rPr>
              <a:t>и  </a:t>
            </a:r>
            <a:r>
              <a:rPr sz="1759" spc="75" dirty="0">
                <a:solidFill>
                  <a:srgbClr val="FFFFFF"/>
                </a:solidFill>
                <a:latin typeface="Tahoma"/>
                <a:cs typeface="Tahoma"/>
              </a:rPr>
              <a:t>использовалс</a:t>
            </a:r>
            <a:r>
              <a:rPr sz="1759" spc="82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19" dirty="0">
                <a:solidFill>
                  <a:srgbClr val="FFFFFF"/>
                </a:solidFill>
                <a:latin typeface="Tahoma"/>
                <a:cs typeface="Tahoma"/>
              </a:rPr>
              <a:t>по-разному</a:t>
            </a:r>
            <a:r>
              <a:rPr sz="1759" spc="69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-101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57" dirty="0">
                <a:solidFill>
                  <a:srgbClr val="FFFFFF"/>
                </a:solidFill>
                <a:latin typeface="Tahoma"/>
                <a:cs typeface="Tahoma"/>
              </a:rPr>
              <a:t>том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82" dirty="0">
                <a:solidFill>
                  <a:srgbClr val="FFFFFF"/>
                </a:solidFill>
                <a:latin typeface="Tahoma"/>
                <a:cs typeface="Tahoma"/>
              </a:rPr>
              <a:t>числе  </a:t>
            </a:r>
            <a:r>
              <a:rPr sz="1759" spc="94" dirty="0">
                <a:solidFill>
                  <a:srgbClr val="FFFFFF"/>
                </a:solidFill>
                <a:latin typeface="Tahoma"/>
                <a:cs typeface="Tahoma"/>
              </a:rPr>
              <a:t>как</a:t>
            </a:r>
            <a:r>
              <a:rPr sz="1759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82" dirty="0">
                <a:solidFill>
                  <a:srgbClr val="FFFFFF"/>
                </a:solidFill>
                <a:latin typeface="Tahoma"/>
                <a:cs typeface="Tahoma"/>
              </a:rPr>
              <a:t>резиденция</a:t>
            </a:r>
            <a:r>
              <a:rPr sz="1759" spc="-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31" dirty="0">
                <a:solidFill>
                  <a:srgbClr val="FFFFFF"/>
                </a:solidFill>
                <a:latin typeface="Tahoma"/>
                <a:cs typeface="Tahoma"/>
              </a:rPr>
              <a:t>членов</a:t>
            </a:r>
            <a:r>
              <a:rPr sz="1759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57" dirty="0">
                <a:solidFill>
                  <a:srgbClr val="FFFFFF"/>
                </a:solidFill>
                <a:latin typeface="Tahoma"/>
                <a:cs typeface="Tahoma"/>
              </a:rPr>
              <a:t>императорской </a:t>
            </a:r>
            <a:r>
              <a:rPr sz="1759" spc="-52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76" dirty="0">
                <a:solidFill>
                  <a:srgbClr val="FFFFFF"/>
                </a:solidFill>
                <a:latin typeface="Tahoma"/>
                <a:cs typeface="Tahoma"/>
              </a:rPr>
              <a:t>фамилии.</a:t>
            </a:r>
            <a:endParaRPr sz="1759" dirty="0">
              <a:latin typeface="Tahoma"/>
              <a:cs typeface="Tahoma"/>
            </a:endParaRPr>
          </a:p>
          <a:p>
            <a:pPr marL="15958" marR="358247"/>
            <a:r>
              <a:rPr sz="1759" spc="-31" dirty="0">
                <a:solidFill>
                  <a:srgbClr val="FFFFFF"/>
                </a:solidFill>
                <a:latin typeface="Tahoma"/>
                <a:cs typeface="Tahoma"/>
              </a:rPr>
              <a:t>В </a:t>
            </a:r>
            <a:r>
              <a:rPr sz="1759" spc="6" dirty="0">
                <a:solidFill>
                  <a:srgbClr val="FFFFFF"/>
                </a:solidFill>
                <a:latin typeface="Tahoma"/>
                <a:cs typeface="Tahoma"/>
              </a:rPr>
              <a:t>1826 </a:t>
            </a:r>
            <a:r>
              <a:rPr sz="1759" spc="38" dirty="0">
                <a:solidFill>
                  <a:srgbClr val="FFFFFF"/>
                </a:solidFill>
                <a:latin typeface="Tahoma"/>
                <a:cs typeface="Tahoma"/>
              </a:rPr>
              <a:t>году, </a:t>
            </a:r>
            <a:r>
              <a:rPr sz="1759" spc="126" dirty="0">
                <a:solidFill>
                  <a:srgbClr val="FFFFFF"/>
                </a:solidFill>
                <a:latin typeface="Tahoma"/>
                <a:cs typeface="Tahoma"/>
              </a:rPr>
              <a:t>по </a:t>
            </a:r>
            <a:r>
              <a:rPr sz="1759" spc="113" dirty="0">
                <a:solidFill>
                  <a:srgbClr val="FFFFFF"/>
                </a:solidFill>
                <a:latin typeface="Tahoma"/>
                <a:cs typeface="Tahoma"/>
              </a:rPr>
              <a:t>приглашению </a:t>
            </a:r>
            <a:r>
              <a:rPr sz="1759" spc="11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69" dirty="0">
                <a:solidFill>
                  <a:srgbClr val="FFFFFF"/>
                </a:solidFill>
                <a:latin typeface="Tahoma"/>
                <a:cs typeface="Tahoma"/>
              </a:rPr>
              <a:t>вдовствовавшей</a:t>
            </a:r>
            <a:r>
              <a:rPr sz="1759" spc="-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32" dirty="0">
                <a:solidFill>
                  <a:srgbClr val="FFFFFF"/>
                </a:solidFill>
                <a:latin typeface="Tahoma"/>
                <a:cs typeface="Tahoma"/>
              </a:rPr>
              <a:t>императрицы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88" dirty="0">
                <a:solidFill>
                  <a:srgbClr val="FFFFFF"/>
                </a:solidFill>
                <a:latin typeface="Tahoma"/>
                <a:cs typeface="Tahoma"/>
              </a:rPr>
              <a:t>Марии </a:t>
            </a:r>
            <a:r>
              <a:rPr sz="1759" spc="-52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94" dirty="0">
                <a:solidFill>
                  <a:srgbClr val="FFFFFF"/>
                </a:solidFill>
                <a:latin typeface="Tahoma"/>
                <a:cs typeface="Tahoma"/>
              </a:rPr>
              <a:t>Федоровны, </a:t>
            </a:r>
            <a:r>
              <a:rPr sz="1759" spc="101" dirty="0">
                <a:solidFill>
                  <a:srgbClr val="FFFFFF"/>
                </a:solidFill>
                <a:latin typeface="Tahoma"/>
                <a:cs typeface="Tahoma"/>
              </a:rPr>
              <a:t>здесь </a:t>
            </a:r>
            <a:r>
              <a:rPr sz="1759" spc="44" dirty="0">
                <a:solidFill>
                  <a:srgbClr val="FFFFFF"/>
                </a:solidFill>
                <a:latin typeface="Tahoma"/>
                <a:cs typeface="Tahoma"/>
              </a:rPr>
              <a:t>жил </a:t>
            </a:r>
            <a:r>
              <a:rPr sz="1759" spc="107" dirty="0">
                <a:solidFill>
                  <a:srgbClr val="FFFFFF"/>
                </a:solidFill>
                <a:latin typeface="Tahoma"/>
                <a:cs typeface="Tahoma"/>
              </a:rPr>
              <a:t>историк </a:t>
            </a:r>
            <a:r>
              <a:rPr sz="1759" spc="38" dirty="0">
                <a:solidFill>
                  <a:srgbClr val="FFFFFF"/>
                </a:solidFill>
                <a:latin typeface="Tahoma"/>
                <a:cs typeface="Tahoma"/>
              </a:rPr>
              <a:t>Н.М. </a:t>
            </a:r>
            <a:r>
              <a:rPr sz="1759" spc="4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32" dirty="0">
                <a:solidFill>
                  <a:srgbClr val="FFFFFF"/>
                </a:solidFill>
                <a:latin typeface="Tahoma"/>
                <a:cs typeface="Tahoma"/>
              </a:rPr>
              <a:t>Карамзин.</a:t>
            </a:r>
            <a:endParaRPr sz="1759" dirty="0">
              <a:latin typeface="Tahoma"/>
              <a:cs typeface="Tahoma"/>
            </a:endParaRPr>
          </a:p>
          <a:p>
            <a:pPr marL="15958" marR="197874"/>
            <a:r>
              <a:rPr sz="1759" spc="13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25" dirty="0">
                <a:solidFill>
                  <a:srgbClr val="FFFFFF"/>
                </a:solidFill>
                <a:latin typeface="Tahoma"/>
                <a:cs typeface="Tahoma"/>
              </a:rPr>
              <a:t>июня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6" dirty="0">
                <a:solidFill>
                  <a:srgbClr val="FFFFFF"/>
                </a:solidFill>
                <a:latin typeface="Tahoma"/>
                <a:cs typeface="Tahoma"/>
              </a:rPr>
              <a:t>1899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13" dirty="0">
                <a:solidFill>
                  <a:srgbClr val="FFFFFF"/>
                </a:solidFill>
                <a:latin typeface="Tahoma"/>
                <a:cs typeface="Tahoma"/>
              </a:rPr>
              <a:t>года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-101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07" dirty="0">
                <a:solidFill>
                  <a:srgbClr val="FFFFFF"/>
                </a:solidFill>
                <a:latin typeface="Tahoma"/>
                <a:cs typeface="Tahoma"/>
              </a:rPr>
              <a:t>Таврическом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26" dirty="0">
                <a:solidFill>
                  <a:srgbClr val="FFFFFF"/>
                </a:solidFill>
                <a:latin typeface="Tahoma"/>
                <a:cs typeface="Tahoma"/>
              </a:rPr>
              <a:t>дворце </a:t>
            </a:r>
            <a:r>
              <a:rPr sz="1759" spc="-53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63" dirty="0">
                <a:solidFill>
                  <a:srgbClr val="FFFFFF"/>
                </a:solidFill>
                <a:latin typeface="Tahoma"/>
                <a:cs typeface="Tahoma"/>
              </a:rPr>
              <a:t>были</a:t>
            </a:r>
            <a:r>
              <a:rPr sz="1759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07" dirty="0">
                <a:solidFill>
                  <a:srgbClr val="FFFFFF"/>
                </a:solidFill>
                <a:latin typeface="Tahoma"/>
                <a:cs typeface="Tahoma"/>
              </a:rPr>
              <a:t>устроены</a:t>
            </a:r>
            <a:r>
              <a:rPr sz="1759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01" dirty="0">
                <a:solidFill>
                  <a:srgbClr val="FFFFFF"/>
                </a:solidFill>
                <a:latin typeface="Tahoma"/>
                <a:cs typeface="Tahoma"/>
              </a:rPr>
              <a:t>торжества</a:t>
            </a:r>
            <a:r>
              <a:rPr sz="1759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26" dirty="0">
                <a:solidFill>
                  <a:srgbClr val="FFFFFF"/>
                </a:solidFill>
                <a:latin typeface="Tahoma"/>
                <a:cs typeface="Tahoma"/>
              </a:rPr>
              <a:t>по</a:t>
            </a:r>
            <a:r>
              <a:rPr sz="1759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07" dirty="0">
                <a:solidFill>
                  <a:srgbClr val="FFFFFF"/>
                </a:solidFill>
                <a:latin typeface="Tahoma"/>
                <a:cs typeface="Tahoma"/>
              </a:rPr>
              <a:t>случаю</a:t>
            </a:r>
            <a:endParaRPr sz="1759" dirty="0">
              <a:latin typeface="Tahoma"/>
              <a:cs typeface="Tahoma"/>
            </a:endParaRPr>
          </a:p>
          <a:p>
            <a:pPr marL="15958" marR="6383"/>
            <a:r>
              <a:rPr sz="1759" spc="-6" dirty="0">
                <a:solidFill>
                  <a:srgbClr val="FFFFFF"/>
                </a:solidFill>
                <a:latin typeface="Tahoma"/>
                <a:cs typeface="Tahoma"/>
              </a:rPr>
              <a:t>100-летия</a:t>
            </a:r>
            <a:r>
              <a:rPr sz="1759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256" dirty="0">
                <a:solidFill>
                  <a:srgbClr val="FFFFFF"/>
                </a:solidFill>
                <a:latin typeface="Tahoma"/>
                <a:cs typeface="Tahoma"/>
              </a:rPr>
              <a:t>со</a:t>
            </a:r>
            <a:r>
              <a:rPr sz="1759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-6" dirty="0">
                <a:solidFill>
                  <a:srgbClr val="FFFFFF"/>
                </a:solidFill>
                <a:latin typeface="Tahoma"/>
                <a:cs typeface="Tahoma"/>
              </a:rPr>
              <a:t>дня</a:t>
            </a:r>
            <a:r>
              <a:rPr sz="1759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94" dirty="0">
                <a:solidFill>
                  <a:srgbClr val="FFFFFF"/>
                </a:solidFill>
                <a:latin typeface="Tahoma"/>
                <a:cs typeface="Tahoma"/>
              </a:rPr>
              <a:t>рождения</a:t>
            </a:r>
            <a:r>
              <a:rPr sz="1759" spc="-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32" dirty="0">
                <a:solidFill>
                  <a:srgbClr val="FFFFFF"/>
                </a:solidFill>
                <a:latin typeface="Tahoma"/>
                <a:cs typeface="Tahoma"/>
              </a:rPr>
              <a:t>А.С.</a:t>
            </a:r>
            <a:r>
              <a:rPr sz="1759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88" dirty="0">
                <a:solidFill>
                  <a:srgbClr val="FFFFFF"/>
                </a:solidFill>
                <a:latin typeface="Tahoma"/>
                <a:cs typeface="Tahoma"/>
              </a:rPr>
              <a:t>Пушкина. </a:t>
            </a:r>
            <a:r>
              <a:rPr sz="1759" spc="-53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-31" dirty="0">
                <a:solidFill>
                  <a:srgbClr val="FFFFFF"/>
                </a:solidFill>
                <a:latin typeface="Tahoma"/>
                <a:cs typeface="Tahoma"/>
              </a:rPr>
              <a:t>В </a:t>
            </a:r>
            <a:r>
              <a:rPr sz="1759" spc="207" dirty="0">
                <a:solidFill>
                  <a:srgbClr val="FFFFFF"/>
                </a:solidFill>
                <a:latin typeface="Tahoma"/>
                <a:cs typeface="Tahoma"/>
              </a:rPr>
              <a:t>Зимнем </a:t>
            </a:r>
            <a:r>
              <a:rPr sz="1759" spc="188" dirty="0">
                <a:solidFill>
                  <a:srgbClr val="FFFFFF"/>
                </a:solidFill>
                <a:latin typeface="Tahoma"/>
                <a:cs typeface="Tahoma"/>
              </a:rPr>
              <a:t>саду </a:t>
            </a:r>
            <a:r>
              <a:rPr sz="1759" spc="88" dirty="0">
                <a:solidFill>
                  <a:srgbClr val="FFFFFF"/>
                </a:solidFill>
                <a:latin typeface="Tahoma"/>
                <a:cs typeface="Tahoma"/>
              </a:rPr>
              <a:t>представлялась </a:t>
            </a:r>
            <a:r>
              <a:rPr sz="1759" spc="195" dirty="0">
                <a:solidFill>
                  <a:srgbClr val="FFFFFF"/>
                </a:solidFill>
                <a:latin typeface="Tahoma"/>
                <a:cs typeface="Tahoma"/>
              </a:rPr>
              <a:t>опера </a:t>
            </a:r>
            <a:r>
              <a:rPr sz="1759" spc="20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63" dirty="0">
                <a:solidFill>
                  <a:srgbClr val="FFFFFF"/>
                </a:solidFill>
                <a:latin typeface="Tahoma"/>
                <a:cs typeface="Tahoma"/>
              </a:rPr>
              <a:t>С.В. </a:t>
            </a:r>
            <a:r>
              <a:rPr sz="1759" spc="143" dirty="0">
                <a:solidFill>
                  <a:srgbClr val="FFFFFF"/>
                </a:solidFill>
                <a:latin typeface="Tahoma"/>
                <a:cs typeface="Tahoma"/>
              </a:rPr>
              <a:t>Рахманинова </a:t>
            </a:r>
            <a:r>
              <a:rPr sz="1759" spc="19" dirty="0">
                <a:solidFill>
                  <a:srgbClr val="FFFFFF"/>
                </a:solidFill>
                <a:latin typeface="Tahoma"/>
                <a:cs typeface="Tahoma"/>
              </a:rPr>
              <a:t>«Алеко» </a:t>
            </a:r>
            <a:r>
              <a:rPr sz="1759" spc="319" dirty="0">
                <a:solidFill>
                  <a:srgbClr val="FFFFFF"/>
                </a:solidFill>
                <a:latin typeface="Tahoma"/>
                <a:cs typeface="Tahoma"/>
              </a:rPr>
              <a:t>с </a:t>
            </a:r>
            <a:r>
              <a:rPr sz="1759" spc="132" dirty="0">
                <a:solidFill>
                  <a:srgbClr val="FFFFFF"/>
                </a:solidFill>
                <a:latin typeface="Tahoma"/>
                <a:cs typeface="Tahoma"/>
              </a:rPr>
              <a:t>участием </a:t>
            </a:r>
            <a:r>
              <a:rPr sz="1759" spc="13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57" dirty="0">
                <a:solidFill>
                  <a:srgbClr val="FFFFFF"/>
                </a:solidFill>
                <a:latin typeface="Tahoma"/>
                <a:cs typeface="Tahoma"/>
              </a:rPr>
              <a:t>Ф.И.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75" dirty="0">
                <a:solidFill>
                  <a:srgbClr val="FFFFFF"/>
                </a:solidFill>
                <a:latin typeface="Tahoma"/>
                <a:cs typeface="Tahoma"/>
              </a:rPr>
              <a:t>Шаляпина.</a:t>
            </a:r>
            <a:endParaRPr sz="1759" dirty="0">
              <a:latin typeface="Tahoma"/>
              <a:cs typeface="Tahoma"/>
            </a:endParaRPr>
          </a:p>
          <a:p>
            <a:pPr marL="15958" marR="203459"/>
            <a:r>
              <a:rPr sz="1759" spc="176" dirty="0">
                <a:solidFill>
                  <a:srgbClr val="FFFFFF"/>
                </a:solidFill>
                <a:latin typeface="Tahoma"/>
                <a:cs typeface="Tahoma"/>
              </a:rPr>
              <a:t>Завершением </a:t>
            </a:r>
            <a:r>
              <a:rPr sz="1759" spc="107" dirty="0">
                <a:solidFill>
                  <a:srgbClr val="FFFFFF"/>
                </a:solidFill>
                <a:latin typeface="Tahoma"/>
                <a:cs typeface="Tahoma"/>
              </a:rPr>
              <a:t>праздника </a:t>
            </a:r>
            <a:r>
              <a:rPr sz="1759" spc="57" dirty="0">
                <a:solidFill>
                  <a:srgbClr val="FFFFFF"/>
                </a:solidFill>
                <a:latin typeface="Tahoma"/>
                <a:cs typeface="Tahoma"/>
              </a:rPr>
              <a:t>явилась </a:t>
            </a:r>
            <a:r>
              <a:rPr sz="1759" spc="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82" dirty="0">
                <a:solidFill>
                  <a:srgbClr val="FFFFFF"/>
                </a:solidFill>
                <a:latin typeface="Tahoma"/>
                <a:cs typeface="Tahoma"/>
              </a:rPr>
              <a:t>торжественная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38" dirty="0">
                <a:solidFill>
                  <a:srgbClr val="FFFFFF"/>
                </a:solidFill>
                <a:latin typeface="Tahoma"/>
                <a:cs typeface="Tahoma"/>
              </a:rPr>
              <a:t>процессия</a:t>
            </a:r>
            <a:r>
              <a:rPr sz="1759" spc="82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-101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94" dirty="0">
                <a:solidFill>
                  <a:srgbClr val="FFFFFF"/>
                </a:solidFill>
                <a:latin typeface="Tahoma"/>
                <a:cs typeface="Tahoma"/>
              </a:rPr>
              <a:t>которой  </a:t>
            </a:r>
            <a:r>
              <a:rPr sz="1759" spc="138" dirty="0">
                <a:solidFill>
                  <a:srgbClr val="FFFFFF"/>
                </a:solidFill>
                <a:latin typeface="Tahoma"/>
                <a:cs typeface="Tahoma"/>
              </a:rPr>
              <a:t>принимали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88" dirty="0">
                <a:solidFill>
                  <a:srgbClr val="FFFFFF"/>
                </a:solidFill>
                <a:latin typeface="Tahoma"/>
                <a:cs typeface="Tahoma"/>
              </a:rPr>
              <a:t>участие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63" dirty="0">
                <a:solidFill>
                  <a:srgbClr val="FFFFFF"/>
                </a:solidFill>
                <a:latin typeface="Tahoma"/>
                <a:cs typeface="Tahoma"/>
              </a:rPr>
              <a:t>более</a:t>
            </a:r>
            <a:r>
              <a:rPr sz="1759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6" dirty="0">
                <a:solidFill>
                  <a:srgbClr val="FFFFFF"/>
                </a:solidFill>
                <a:latin typeface="Tahoma"/>
                <a:cs typeface="Tahoma"/>
              </a:rPr>
              <a:t>300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69" dirty="0">
                <a:solidFill>
                  <a:srgbClr val="FFFFFF"/>
                </a:solidFill>
                <a:latin typeface="Tahoma"/>
                <a:cs typeface="Tahoma"/>
              </a:rPr>
              <a:t>актеров, </a:t>
            </a:r>
            <a:r>
              <a:rPr sz="1759" spc="-52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119" dirty="0">
                <a:solidFill>
                  <a:srgbClr val="FFFFFF"/>
                </a:solidFill>
                <a:latin typeface="Tahoma"/>
                <a:cs typeface="Tahoma"/>
              </a:rPr>
              <a:t>изображавших</a:t>
            </a:r>
            <a:r>
              <a:rPr sz="1759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88" dirty="0">
                <a:solidFill>
                  <a:srgbClr val="FFFFFF"/>
                </a:solidFill>
                <a:latin typeface="Tahoma"/>
                <a:cs typeface="Tahoma"/>
              </a:rPr>
              <a:t>пушкинских</a:t>
            </a:r>
            <a:r>
              <a:rPr sz="1759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spc="88" dirty="0">
                <a:solidFill>
                  <a:srgbClr val="FFFFFF"/>
                </a:solidFill>
                <a:latin typeface="Tahoma"/>
                <a:cs typeface="Tahoma"/>
              </a:rPr>
              <a:t>героев.</a:t>
            </a:r>
            <a:endParaRPr sz="1759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387" y="146820"/>
            <a:ext cx="6473197" cy="7315869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algn="ctr">
              <a:spcBef>
                <a:spcPts val="126"/>
              </a:spcBef>
            </a:pPr>
            <a:r>
              <a:rPr sz="1759" b="1" spc="-31" dirty="0">
                <a:solidFill>
                  <a:srgbClr val="FFFFFF"/>
                </a:solidFill>
                <a:latin typeface="Tahoma"/>
                <a:cs typeface="Tahoma"/>
              </a:rPr>
              <a:t>Реконструкци</a:t>
            </a:r>
            <a:r>
              <a:rPr sz="1759" b="1" spc="-25" dirty="0">
                <a:solidFill>
                  <a:srgbClr val="FFFFFF"/>
                </a:solidFill>
                <a:latin typeface="Tahoma"/>
                <a:cs typeface="Tahoma"/>
              </a:rPr>
              <a:t>я </a:t>
            </a:r>
            <a:r>
              <a:rPr sz="1759" b="1" spc="-143" dirty="0">
                <a:solidFill>
                  <a:srgbClr val="FFFFFF"/>
                </a:solidFill>
                <a:latin typeface="Tahoma"/>
                <a:cs typeface="Tahoma"/>
              </a:rPr>
              <a:t>202</a:t>
            </a:r>
            <a:r>
              <a:rPr sz="1759" b="1" spc="-138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r>
              <a:rPr sz="1759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9" b="1" spc="-6" dirty="0">
                <a:solidFill>
                  <a:srgbClr val="FFFFFF"/>
                </a:solidFill>
                <a:latin typeface="Tahoma"/>
                <a:cs typeface="Tahoma"/>
              </a:rPr>
              <a:t>года</a:t>
            </a:r>
            <a:endParaRPr sz="1759" dirty="0">
              <a:latin typeface="Tahoma"/>
              <a:cs typeface="Tahoma"/>
            </a:endParaRPr>
          </a:p>
          <a:p>
            <a:pPr algn="ctr">
              <a:spcBef>
                <a:spcPts val="1583"/>
              </a:spcBef>
            </a:pPr>
            <a:r>
              <a:rPr sz="1382" spc="63" dirty="0">
                <a:solidFill>
                  <a:srgbClr val="FFFFFF"/>
                </a:solidFill>
                <a:latin typeface="Tahoma"/>
                <a:cs typeface="Tahoma"/>
              </a:rPr>
              <a:t>БАЛ</a:t>
            </a:r>
            <a:r>
              <a:rPr sz="1382" spc="-14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dirty="0">
                <a:solidFill>
                  <a:srgbClr val="FFFFFF"/>
                </a:solidFill>
                <a:latin typeface="Lucida Sans Unicode"/>
                <a:cs typeface="Lucida Sans Unicode"/>
              </a:rPr>
              <a:t>–</a:t>
            </a:r>
            <a:r>
              <a:rPr sz="1382" spc="-151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82" spc="151" dirty="0">
                <a:solidFill>
                  <a:srgbClr val="FFFFFF"/>
                </a:solidFill>
                <a:latin typeface="Tahoma"/>
                <a:cs typeface="Tahoma"/>
              </a:rPr>
              <a:t>МАСКАРАД</a:t>
            </a:r>
            <a:endParaRPr sz="1382" dirty="0">
              <a:latin typeface="Tahoma"/>
              <a:cs typeface="Tahoma"/>
            </a:endParaRPr>
          </a:p>
          <a:p>
            <a:pPr algn="ctr">
              <a:spcBef>
                <a:spcPts val="1659"/>
              </a:spcBef>
            </a:pPr>
            <a:r>
              <a:rPr sz="1382" spc="-19" dirty="0">
                <a:solidFill>
                  <a:srgbClr val="FFFFFF"/>
                </a:solidFill>
                <a:latin typeface="Verdana"/>
                <a:cs typeface="Verdana"/>
              </a:rPr>
              <a:t>Шествие</a:t>
            </a:r>
            <a:r>
              <a:rPr sz="1382" spc="-10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82" spc="-6" dirty="0">
                <a:solidFill>
                  <a:srgbClr val="FFFFFF"/>
                </a:solidFill>
                <a:latin typeface="Verdana"/>
                <a:cs typeface="Verdana"/>
              </a:rPr>
              <a:t>героев</a:t>
            </a:r>
            <a:r>
              <a:rPr sz="1382" spc="-10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82" spc="-50" dirty="0">
                <a:solidFill>
                  <a:srgbClr val="FFFFFF"/>
                </a:solidFill>
                <a:latin typeface="Verdana"/>
                <a:cs typeface="Verdana"/>
              </a:rPr>
              <a:t>ПУШКИНСКИХ</a:t>
            </a:r>
            <a:r>
              <a:rPr sz="1382" spc="-10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82" spc="-31" dirty="0">
                <a:solidFill>
                  <a:srgbClr val="FFFFFF"/>
                </a:solidFill>
                <a:latin typeface="Verdana"/>
                <a:cs typeface="Verdana"/>
              </a:rPr>
              <a:t>произведений</a:t>
            </a:r>
            <a:r>
              <a:rPr sz="1382" spc="-10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82" spc="-25" dirty="0">
                <a:solidFill>
                  <a:srgbClr val="FFFFFF"/>
                </a:solidFill>
                <a:latin typeface="Verdana"/>
                <a:cs typeface="Verdana"/>
              </a:rPr>
              <a:t>(все</a:t>
            </a:r>
            <a:r>
              <a:rPr sz="1382" spc="-10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82" spc="-44" dirty="0">
                <a:solidFill>
                  <a:srgbClr val="FFFFFF"/>
                </a:solidFill>
                <a:latin typeface="Verdana"/>
                <a:cs typeface="Verdana"/>
              </a:rPr>
              <a:t>гости)</a:t>
            </a:r>
            <a:endParaRPr sz="1382" dirty="0">
              <a:latin typeface="Verdana"/>
              <a:cs typeface="Verdana"/>
            </a:endParaRPr>
          </a:p>
          <a:p>
            <a:pPr>
              <a:spcBef>
                <a:spcPts val="50"/>
              </a:spcBef>
            </a:pPr>
            <a:endParaRPr sz="1319" dirty="0">
              <a:latin typeface="Verdana"/>
              <a:cs typeface="Verdana"/>
            </a:endParaRPr>
          </a:p>
          <a:p>
            <a:pPr marL="453194" marR="448407" algn="ctr"/>
            <a:r>
              <a:rPr sz="1382" spc="-44" dirty="0">
                <a:solidFill>
                  <a:srgbClr val="FFFFFF"/>
                </a:solidFill>
                <a:latin typeface="Verdana"/>
                <a:cs typeface="Verdana"/>
              </a:rPr>
              <a:t>Показ</a:t>
            </a:r>
            <a:r>
              <a:rPr sz="1382" spc="-10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82" spc="25" dirty="0">
                <a:solidFill>
                  <a:srgbClr val="FFFFFF"/>
                </a:solidFill>
                <a:latin typeface="Verdana"/>
                <a:cs typeface="Verdana"/>
              </a:rPr>
              <a:t>работ</a:t>
            </a:r>
            <a:r>
              <a:rPr sz="1382" spc="-10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82" spc="-19" dirty="0">
                <a:solidFill>
                  <a:srgbClr val="FFFFFF"/>
                </a:solidFill>
                <a:latin typeface="Verdana"/>
                <a:cs typeface="Verdana"/>
              </a:rPr>
              <a:t>призеров</a:t>
            </a:r>
            <a:r>
              <a:rPr sz="1382" spc="-10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82" spc="-126" dirty="0">
                <a:solidFill>
                  <a:srgbClr val="FFFFFF"/>
                </a:solidFill>
                <a:latin typeface="Verdana"/>
                <a:cs typeface="Verdana"/>
              </a:rPr>
              <a:t>(1,2,3</a:t>
            </a:r>
            <a:r>
              <a:rPr sz="1382" spc="-10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82" spc="50" dirty="0">
                <a:solidFill>
                  <a:srgbClr val="FFFFFF"/>
                </a:solidFill>
                <a:latin typeface="Verdana"/>
                <a:cs typeface="Verdana"/>
              </a:rPr>
              <a:t>места)</a:t>
            </a:r>
            <a:r>
              <a:rPr sz="1382" spc="-10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82" dirty="0">
                <a:solidFill>
                  <a:srgbClr val="FFFFFF"/>
                </a:solidFill>
                <a:latin typeface="Verdana"/>
                <a:cs typeface="Verdana"/>
              </a:rPr>
              <a:t>Конкурса</a:t>
            </a:r>
            <a:r>
              <a:rPr sz="1382" spc="-10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82" spc="-13" dirty="0">
                <a:solidFill>
                  <a:srgbClr val="FFFFFF"/>
                </a:solidFill>
                <a:latin typeface="Verdana"/>
                <a:cs typeface="Verdana"/>
              </a:rPr>
              <a:t>дизайнеров </a:t>
            </a:r>
            <a:r>
              <a:rPr sz="1382" spc="-47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82" spc="19" dirty="0">
                <a:solidFill>
                  <a:srgbClr val="FFFFFF"/>
                </a:solidFill>
                <a:latin typeface="Verdana"/>
                <a:cs typeface="Verdana"/>
              </a:rPr>
              <a:t>модельеров</a:t>
            </a:r>
            <a:r>
              <a:rPr sz="1382" spc="-10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82" spc="-38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382" spc="-10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82" spc="-50" dirty="0">
                <a:solidFill>
                  <a:srgbClr val="FFFFFF"/>
                </a:solidFill>
                <a:latin typeface="Verdana"/>
                <a:cs typeface="Verdana"/>
              </a:rPr>
              <a:t>театральных</a:t>
            </a:r>
            <a:r>
              <a:rPr sz="1382" spc="-10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82" spc="-57" dirty="0">
                <a:solidFill>
                  <a:srgbClr val="FFFFFF"/>
                </a:solidFill>
                <a:latin typeface="Verdana"/>
                <a:cs typeface="Verdana"/>
              </a:rPr>
              <a:t>художников</a:t>
            </a:r>
            <a:r>
              <a:rPr sz="1382" spc="-10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82" spc="-6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1382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382" spc="-10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82" spc="69" dirty="0">
                <a:solidFill>
                  <a:srgbClr val="FFFFFF"/>
                </a:solidFill>
                <a:latin typeface="Verdana"/>
                <a:cs typeface="Verdana"/>
              </a:rPr>
              <a:t>костюмам</a:t>
            </a:r>
            <a:endParaRPr sz="1382" dirty="0">
              <a:latin typeface="Verdana"/>
              <a:cs typeface="Verdana"/>
            </a:endParaRPr>
          </a:p>
          <a:p>
            <a:pPr>
              <a:spcBef>
                <a:spcPts val="57"/>
              </a:spcBef>
            </a:pPr>
            <a:endParaRPr sz="1319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382" spc="31" dirty="0">
                <a:solidFill>
                  <a:srgbClr val="FFFFFF"/>
                </a:solidFill>
                <a:latin typeface="Tahoma"/>
                <a:cs typeface="Tahoma"/>
              </a:rPr>
              <a:t>ТАНЦЕВАЛЬНАЯ</a:t>
            </a:r>
            <a:r>
              <a:rPr sz="1382" spc="-10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25" dirty="0">
                <a:solidFill>
                  <a:srgbClr val="FFFFFF"/>
                </a:solidFill>
                <a:latin typeface="Tahoma"/>
                <a:cs typeface="Tahoma"/>
              </a:rPr>
              <a:t>ЧАСТЬ</a:t>
            </a:r>
            <a:endParaRPr sz="1382" dirty="0">
              <a:latin typeface="Tahoma"/>
              <a:cs typeface="Tahoma"/>
            </a:endParaRPr>
          </a:p>
          <a:p>
            <a:pPr>
              <a:spcBef>
                <a:spcPts val="69"/>
              </a:spcBef>
            </a:pPr>
            <a:endParaRPr sz="1319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382" spc="82" dirty="0">
                <a:solidFill>
                  <a:srgbClr val="FFFFFF"/>
                </a:solidFill>
                <a:latin typeface="Tahoma"/>
                <a:cs typeface="Tahoma"/>
              </a:rPr>
              <a:t>МУЗЫКАЛЬНО</a:t>
            </a:r>
            <a:r>
              <a:rPr sz="1382" spc="-15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dirty="0">
                <a:solidFill>
                  <a:srgbClr val="FFFFFF"/>
                </a:solidFill>
                <a:latin typeface="Lucida Sans Unicode"/>
                <a:cs typeface="Lucida Sans Unicode"/>
              </a:rPr>
              <a:t>—</a:t>
            </a:r>
            <a:r>
              <a:rPr sz="1382" spc="-151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82" spc="44" dirty="0">
                <a:solidFill>
                  <a:srgbClr val="FFFFFF"/>
                </a:solidFill>
                <a:latin typeface="Tahoma"/>
                <a:cs typeface="Tahoma"/>
              </a:rPr>
              <a:t>ТЕАТРАЛЬИЗОВАННАЯ</a:t>
            </a:r>
            <a:r>
              <a:rPr sz="1382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94" dirty="0">
                <a:solidFill>
                  <a:srgbClr val="FFFFFF"/>
                </a:solidFill>
                <a:latin typeface="Tahoma"/>
                <a:cs typeface="Tahoma"/>
              </a:rPr>
              <a:t>ПРОГРАММА,</a:t>
            </a:r>
            <a:endParaRPr sz="1382" dirty="0">
              <a:latin typeface="Tahoma"/>
              <a:cs typeface="Tahoma"/>
            </a:endParaRPr>
          </a:p>
          <a:p>
            <a:pPr marL="15958" marR="226597"/>
            <a:r>
              <a:rPr sz="1382" spc="-7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382" spc="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138" dirty="0">
                <a:solidFill>
                  <a:srgbClr val="FFFFFF"/>
                </a:solidFill>
                <a:latin typeface="Tahoma"/>
                <a:cs typeface="Tahoma"/>
              </a:rPr>
              <a:t>которой</a:t>
            </a:r>
            <a:r>
              <a:rPr sz="1382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88" dirty="0">
                <a:solidFill>
                  <a:srgbClr val="FFFFFF"/>
                </a:solidFill>
                <a:latin typeface="Tahoma"/>
                <a:cs typeface="Tahoma"/>
              </a:rPr>
              <a:t>прозвучат</a:t>
            </a:r>
            <a:r>
              <a:rPr sz="1382" spc="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188" dirty="0">
                <a:solidFill>
                  <a:srgbClr val="FFFFFF"/>
                </a:solidFill>
                <a:latin typeface="Tahoma"/>
                <a:cs typeface="Tahoma"/>
              </a:rPr>
              <a:t>фрагменты</a:t>
            </a:r>
            <a:r>
              <a:rPr sz="1382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101" dirty="0">
                <a:solidFill>
                  <a:srgbClr val="FFFFFF"/>
                </a:solidFill>
                <a:latin typeface="Tahoma"/>
                <a:cs typeface="Tahoma"/>
              </a:rPr>
              <a:t>музыкальных</a:t>
            </a:r>
            <a:r>
              <a:rPr sz="1382" spc="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138" dirty="0">
                <a:solidFill>
                  <a:srgbClr val="FFFFFF"/>
                </a:solidFill>
                <a:latin typeface="Tahoma"/>
                <a:cs typeface="Tahoma"/>
              </a:rPr>
              <a:t>спектаклей</a:t>
            </a:r>
            <a:r>
              <a:rPr sz="1382" spc="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163" dirty="0">
                <a:solidFill>
                  <a:srgbClr val="FFFFFF"/>
                </a:solidFill>
                <a:latin typeface="Tahoma"/>
                <a:cs typeface="Tahoma"/>
              </a:rPr>
              <a:t>по </a:t>
            </a:r>
            <a:r>
              <a:rPr sz="1382" spc="-4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75" dirty="0">
                <a:solidFill>
                  <a:srgbClr val="FFFFFF"/>
                </a:solidFill>
                <a:latin typeface="Tahoma"/>
                <a:cs typeface="Tahoma"/>
              </a:rPr>
              <a:t>произведениям</a:t>
            </a:r>
            <a:r>
              <a:rPr sz="1382" spc="-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57" dirty="0">
                <a:solidFill>
                  <a:srgbClr val="FFFFFF"/>
                </a:solidFill>
                <a:latin typeface="Tahoma"/>
                <a:cs typeface="Tahoma"/>
              </a:rPr>
              <a:t>Пушкина:</a:t>
            </a:r>
            <a:endParaRPr sz="1382" dirty="0">
              <a:latin typeface="Tahoma"/>
              <a:cs typeface="Tahoma"/>
            </a:endParaRPr>
          </a:p>
          <a:p>
            <a:pPr marL="303193" marR="8777" indent="-287236">
              <a:buChar char="•"/>
              <a:tabLst>
                <a:tab pos="302396" algn="l"/>
                <a:tab pos="303193" algn="l"/>
              </a:tabLst>
            </a:pPr>
            <a:r>
              <a:rPr sz="1382" spc="44" dirty="0">
                <a:solidFill>
                  <a:srgbClr val="FFFFFF"/>
                </a:solidFill>
                <a:latin typeface="Tahoma"/>
                <a:cs typeface="Tahoma"/>
              </a:rPr>
              <a:t>«Пушкиниана»</a:t>
            </a:r>
            <a:r>
              <a:rPr sz="1382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dirty="0">
                <a:solidFill>
                  <a:srgbClr val="FFFFFF"/>
                </a:solidFill>
                <a:latin typeface="Lucida Sans Unicode"/>
                <a:cs typeface="Lucida Sans Unicode"/>
              </a:rPr>
              <a:t>—</a:t>
            </a:r>
            <a:r>
              <a:rPr sz="1382" spc="-69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82" spc="132" dirty="0">
                <a:solidFill>
                  <a:srgbClr val="FFFFFF"/>
                </a:solidFill>
                <a:latin typeface="Tahoma"/>
                <a:cs typeface="Tahoma"/>
              </a:rPr>
              <a:t>фрагменты</a:t>
            </a:r>
            <a:r>
              <a:rPr sz="1382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13" dirty="0">
                <a:solidFill>
                  <a:srgbClr val="FFFFFF"/>
                </a:solidFill>
                <a:latin typeface="Tahoma"/>
                <a:cs typeface="Tahoma"/>
              </a:rPr>
              <a:t>из</a:t>
            </a:r>
            <a:r>
              <a:rPr sz="1382" spc="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138" dirty="0">
                <a:solidFill>
                  <a:srgbClr val="FFFFFF"/>
                </a:solidFill>
                <a:latin typeface="Tahoma"/>
                <a:cs typeface="Tahoma"/>
              </a:rPr>
              <a:t>опер</a:t>
            </a:r>
            <a:r>
              <a:rPr sz="1382" spc="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69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382" spc="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69" dirty="0">
                <a:solidFill>
                  <a:srgbClr val="FFFFFF"/>
                </a:solidFill>
                <a:latin typeface="Tahoma"/>
                <a:cs typeface="Tahoma"/>
              </a:rPr>
              <a:t>балетов</a:t>
            </a:r>
            <a:r>
              <a:rPr sz="1382" spc="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132" dirty="0">
                <a:solidFill>
                  <a:srgbClr val="FFFFFF"/>
                </a:solidFill>
                <a:latin typeface="Tahoma"/>
                <a:cs typeface="Tahoma"/>
              </a:rPr>
              <a:t>на</a:t>
            </a:r>
            <a:r>
              <a:rPr sz="1382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94" dirty="0">
                <a:solidFill>
                  <a:srgbClr val="FFFFFF"/>
                </a:solidFill>
                <a:latin typeface="Tahoma"/>
                <a:cs typeface="Tahoma"/>
              </a:rPr>
              <a:t>пушкинские </a:t>
            </a:r>
            <a:r>
              <a:rPr sz="1382" spc="-40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44" dirty="0">
                <a:solidFill>
                  <a:srgbClr val="FFFFFF"/>
                </a:solidFill>
                <a:latin typeface="Tahoma"/>
                <a:cs typeface="Tahoma"/>
              </a:rPr>
              <a:t>сюжеты;</a:t>
            </a:r>
            <a:endParaRPr sz="1382" dirty="0">
              <a:latin typeface="Tahoma"/>
              <a:cs typeface="Tahoma"/>
            </a:endParaRPr>
          </a:p>
          <a:p>
            <a:pPr marL="303193" indent="-287236">
              <a:buChar char="•"/>
              <a:tabLst>
                <a:tab pos="302396" algn="l"/>
                <a:tab pos="303193" algn="l"/>
              </a:tabLst>
            </a:pPr>
            <a:r>
              <a:rPr sz="1382" spc="50" dirty="0">
                <a:solidFill>
                  <a:srgbClr val="FFFFFF"/>
                </a:solidFill>
                <a:latin typeface="Tahoma"/>
                <a:cs typeface="Tahoma"/>
              </a:rPr>
              <a:t>Петр</a:t>
            </a:r>
            <a:r>
              <a:rPr sz="1382" spc="-4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38" dirty="0">
                <a:solidFill>
                  <a:srgbClr val="FFFFFF"/>
                </a:solidFill>
                <a:latin typeface="Tahoma"/>
                <a:cs typeface="Tahoma"/>
              </a:rPr>
              <a:t>Чайковский:</a:t>
            </a:r>
            <a:r>
              <a:rPr sz="1382" spc="-4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-6" dirty="0">
                <a:solidFill>
                  <a:srgbClr val="FFFFFF"/>
                </a:solidFill>
                <a:latin typeface="Tahoma"/>
                <a:cs typeface="Tahoma"/>
              </a:rPr>
              <a:t>«Евгений</a:t>
            </a:r>
            <a:r>
              <a:rPr sz="1382" spc="-4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25" dirty="0">
                <a:solidFill>
                  <a:srgbClr val="FFFFFF"/>
                </a:solidFill>
                <a:latin typeface="Tahoma"/>
                <a:cs typeface="Tahoma"/>
              </a:rPr>
              <a:t>Онегин»,</a:t>
            </a:r>
            <a:r>
              <a:rPr sz="1382" spc="-4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6" dirty="0">
                <a:solidFill>
                  <a:srgbClr val="FFFFFF"/>
                </a:solidFill>
                <a:latin typeface="Tahoma"/>
                <a:cs typeface="Tahoma"/>
              </a:rPr>
              <a:t>«Пиковая</a:t>
            </a:r>
            <a:r>
              <a:rPr sz="1382" spc="-4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94" dirty="0">
                <a:solidFill>
                  <a:srgbClr val="FFFFFF"/>
                </a:solidFill>
                <a:latin typeface="Tahoma"/>
                <a:cs typeface="Tahoma"/>
              </a:rPr>
              <a:t>Дама»,</a:t>
            </a:r>
            <a:r>
              <a:rPr sz="1382" spc="-4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38" dirty="0">
                <a:solidFill>
                  <a:srgbClr val="FFFFFF"/>
                </a:solidFill>
                <a:latin typeface="Tahoma"/>
                <a:cs typeface="Tahoma"/>
              </a:rPr>
              <a:t>«Мазепа»,</a:t>
            </a:r>
            <a:endParaRPr sz="1382" dirty="0">
              <a:latin typeface="Tahoma"/>
              <a:cs typeface="Tahoma"/>
            </a:endParaRPr>
          </a:p>
          <a:p>
            <a:pPr marL="303193" indent="-287236">
              <a:buChar char="•"/>
              <a:tabLst>
                <a:tab pos="302396" algn="l"/>
                <a:tab pos="303193" algn="l"/>
              </a:tabLst>
            </a:pPr>
            <a:r>
              <a:rPr sz="1382" spc="88" dirty="0">
                <a:solidFill>
                  <a:srgbClr val="FFFFFF"/>
                </a:solidFill>
                <a:latin typeface="Tahoma"/>
                <a:cs typeface="Tahoma"/>
              </a:rPr>
              <a:t>Михаил</a:t>
            </a:r>
            <a:r>
              <a:rPr sz="1382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25" dirty="0">
                <a:solidFill>
                  <a:srgbClr val="FFFFFF"/>
                </a:solidFill>
                <a:latin typeface="Tahoma"/>
                <a:cs typeface="Tahoma"/>
              </a:rPr>
              <a:t>Глинка:</a:t>
            </a:r>
            <a:r>
              <a:rPr sz="1382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57" dirty="0">
                <a:solidFill>
                  <a:srgbClr val="FFFFFF"/>
                </a:solidFill>
                <a:latin typeface="Tahoma"/>
                <a:cs typeface="Tahoma"/>
              </a:rPr>
              <a:t>«Руслан</a:t>
            </a:r>
            <a:r>
              <a:rPr sz="1382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69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382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50" dirty="0">
                <a:solidFill>
                  <a:srgbClr val="FFFFFF"/>
                </a:solidFill>
                <a:latin typeface="Tahoma"/>
                <a:cs typeface="Tahoma"/>
              </a:rPr>
              <a:t>Людмила»;</a:t>
            </a:r>
            <a:endParaRPr sz="1382" dirty="0">
              <a:latin typeface="Tahoma"/>
              <a:cs typeface="Tahoma"/>
            </a:endParaRPr>
          </a:p>
          <a:p>
            <a:pPr marL="303193" indent="-287236">
              <a:buChar char="•"/>
              <a:tabLst>
                <a:tab pos="302396" algn="l"/>
                <a:tab pos="303193" algn="l"/>
              </a:tabLst>
            </a:pPr>
            <a:r>
              <a:rPr sz="1382" spc="132" dirty="0">
                <a:solidFill>
                  <a:srgbClr val="FFFFFF"/>
                </a:solidFill>
                <a:latin typeface="Tahoma"/>
                <a:cs typeface="Tahoma"/>
              </a:rPr>
              <a:t>Сергей</a:t>
            </a:r>
            <a:r>
              <a:rPr sz="1382" spc="-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82" dirty="0">
                <a:solidFill>
                  <a:srgbClr val="FFFFFF"/>
                </a:solidFill>
                <a:latin typeface="Tahoma"/>
                <a:cs typeface="Tahoma"/>
              </a:rPr>
              <a:t>Рахманинов:</a:t>
            </a:r>
            <a:r>
              <a:rPr sz="1382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6" dirty="0">
                <a:solidFill>
                  <a:srgbClr val="FFFFFF"/>
                </a:solidFill>
                <a:latin typeface="Tahoma"/>
                <a:cs typeface="Tahoma"/>
              </a:rPr>
              <a:t>«Алеко»,</a:t>
            </a:r>
            <a:r>
              <a:rPr sz="1382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57" dirty="0">
                <a:solidFill>
                  <a:srgbClr val="FFFFFF"/>
                </a:solidFill>
                <a:latin typeface="Tahoma"/>
                <a:cs typeface="Tahoma"/>
              </a:rPr>
              <a:t>«Скупой</a:t>
            </a:r>
            <a:r>
              <a:rPr sz="1382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31" dirty="0">
                <a:solidFill>
                  <a:srgbClr val="FFFFFF"/>
                </a:solidFill>
                <a:latin typeface="Tahoma"/>
                <a:cs typeface="Tahoma"/>
              </a:rPr>
              <a:t>рыцарь»;</a:t>
            </a:r>
            <a:endParaRPr sz="1382" dirty="0">
              <a:latin typeface="Tahoma"/>
              <a:cs typeface="Tahoma"/>
            </a:endParaRPr>
          </a:p>
          <a:p>
            <a:pPr marL="303193" marR="11170" indent="-287236">
              <a:buChar char="•"/>
              <a:tabLst>
                <a:tab pos="302396" algn="l"/>
                <a:tab pos="303193" algn="l"/>
              </a:tabLst>
            </a:pPr>
            <a:r>
              <a:rPr sz="1382" spc="50" dirty="0">
                <a:solidFill>
                  <a:srgbClr val="FFFFFF"/>
                </a:solidFill>
                <a:latin typeface="Tahoma"/>
                <a:cs typeface="Tahoma"/>
              </a:rPr>
              <a:t>Николай</a:t>
            </a:r>
            <a:r>
              <a:rPr sz="1382" spc="-10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75" dirty="0">
                <a:solidFill>
                  <a:srgbClr val="FFFFFF"/>
                </a:solidFill>
                <a:latin typeface="Tahoma"/>
                <a:cs typeface="Tahoma"/>
              </a:rPr>
              <a:t>Римский-Корсаков:</a:t>
            </a:r>
            <a:r>
              <a:rPr sz="1382" spc="-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57" dirty="0">
                <a:solidFill>
                  <a:srgbClr val="FFFFFF"/>
                </a:solidFill>
                <a:latin typeface="Tahoma"/>
                <a:cs typeface="Tahoma"/>
              </a:rPr>
              <a:t>«Моцарт</a:t>
            </a:r>
            <a:r>
              <a:rPr sz="1382" spc="-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63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382" spc="-10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50" dirty="0">
                <a:solidFill>
                  <a:srgbClr val="FFFFFF"/>
                </a:solidFill>
                <a:latin typeface="Tahoma"/>
                <a:cs typeface="Tahoma"/>
              </a:rPr>
              <a:t>Сальери»,</a:t>
            </a:r>
            <a:r>
              <a:rPr sz="1382" spc="-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50" dirty="0">
                <a:solidFill>
                  <a:srgbClr val="FFFFFF"/>
                </a:solidFill>
                <a:latin typeface="Tahoma"/>
                <a:cs typeface="Tahoma"/>
              </a:rPr>
              <a:t>«Сказка</a:t>
            </a:r>
            <a:r>
              <a:rPr sz="1382" spc="-9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143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382" spc="-10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151" dirty="0">
                <a:solidFill>
                  <a:srgbClr val="FFFFFF"/>
                </a:solidFill>
                <a:latin typeface="Tahoma"/>
                <a:cs typeface="Tahoma"/>
              </a:rPr>
              <a:t>царе </a:t>
            </a:r>
            <a:r>
              <a:rPr sz="1382" spc="-4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63" dirty="0">
                <a:solidFill>
                  <a:srgbClr val="FFFFFF"/>
                </a:solidFill>
                <a:latin typeface="Tahoma"/>
                <a:cs typeface="Tahoma"/>
              </a:rPr>
              <a:t>Салтане»,</a:t>
            </a:r>
            <a:r>
              <a:rPr sz="1382" spc="-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31" dirty="0">
                <a:solidFill>
                  <a:srgbClr val="FFFFFF"/>
                </a:solidFill>
                <a:latin typeface="Tahoma"/>
                <a:cs typeface="Tahoma"/>
              </a:rPr>
              <a:t>«Золотой</a:t>
            </a:r>
            <a:r>
              <a:rPr sz="1382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13" dirty="0">
                <a:solidFill>
                  <a:srgbClr val="FFFFFF"/>
                </a:solidFill>
                <a:latin typeface="Tahoma"/>
                <a:cs typeface="Tahoma"/>
              </a:rPr>
              <a:t>Петушок»;</a:t>
            </a:r>
            <a:endParaRPr sz="1382" dirty="0">
              <a:latin typeface="Tahoma"/>
              <a:cs typeface="Tahoma"/>
            </a:endParaRPr>
          </a:p>
          <a:p>
            <a:pPr marL="303193" indent="-287236">
              <a:buChar char="•"/>
              <a:tabLst>
                <a:tab pos="302396" algn="l"/>
                <a:tab pos="303193" algn="l"/>
              </a:tabLst>
            </a:pPr>
            <a:r>
              <a:rPr sz="1382" spc="126" dirty="0">
                <a:solidFill>
                  <a:srgbClr val="FFFFFF"/>
                </a:solidFill>
                <a:latin typeface="Tahoma"/>
                <a:cs typeface="Tahoma"/>
              </a:rPr>
              <a:t>Александр</a:t>
            </a:r>
            <a:r>
              <a:rPr sz="1382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88" dirty="0">
                <a:solidFill>
                  <a:srgbClr val="FFFFFF"/>
                </a:solidFill>
                <a:latin typeface="Tahoma"/>
                <a:cs typeface="Tahoma"/>
              </a:rPr>
              <a:t>Даргомыжский:</a:t>
            </a:r>
            <a:r>
              <a:rPr sz="1382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69" dirty="0">
                <a:solidFill>
                  <a:srgbClr val="FFFFFF"/>
                </a:solidFill>
                <a:latin typeface="Tahoma"/>
                <a:cs typeface="Tahoma"/>
              </a:rPr>
              <a:t>«Каменный</a:t>
            </a:r>
            <a:r>
              <a:rPr sz="1382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-19" dirty="0">
                <a:solidFill>
                  <a:srgbClr val="FFFFFF"/>
                </a:solidFill>
                <a:latin typeface="Tahoma"/>
                <a:cs typeface="Tahoma"/>
              </a:rPr>
              <a:t>гость»;</a:t>
            </a:r>
            <a:endParaRPr sz="1382" dirty="0">
              <a:latin typeface="Tahoma"/>
              <a:cs typeface="Tahoma"/>
            </a:endParaRPr>
          </a:p>
          <a:p>
            <a:pPr marL="303193" indent="-287236">
              <a:buChar char="•"/>
              <a:tabLst>
                <a:tab pos="302396" algn="l"/>
                <a:tab pos="303193" algn="l"/>
              </a:tabLst>
            </a:pPr>
            <a:r>
              <a:rPr sz="1382" spc="119" dirty="0">
                <a:solidFill>
                  <a:srgbClr val="FFFFFF"/>
                </a:solidFill>
                <a:latin typeface="Tahoma"/>
                <a:cs typeface="Tahoma"/>
              </a:rPr>
              <a:t>Модест</a:t>
            </a:r>
            <a:r>
              <a:rPr sz="1382" spc="-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94" dirty="0">
                <a:solidFill>
                  <a:srgbClr val="FFFFFF"/>
                </a:solidFill>
                <a:latin typeface="Tahoma"/>
                <a:cs typeface="Tahoma"/>
              </a:rPr>
              <a:t>Мусоргский:</a:t>
            </a:r>
            <a:r>
              <a:rPr sz="1382" spc="-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69" dirty="0">
                <a:solidFill>
                  <a:srgbClr val="FFFFFF"/>
                </a:solidFill>
                <a:latin typeface="Tahoma"/>
                <a:cs typeface="Tahoma"/>
              </a:rPr>
              <a:t>«Борис</a:t>
            </a:r>
            <a:r>
              <a:rPr sz="1382" spc="-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dirty="0">
                <a:solidFill>
                  <a:srgbClr val="FFFFFF"/>
                </a:solidFill>
                <a:latin typeface="Tahoma"/>
                <a:cs typeface="Tahoma"/>
              </a:rPr>
              <a:t>Годунов»;</a:t>
            </a:r>
            <a:endParaRPr sz="1382" dirty="0">
              <a:latin typeface="Tahoma"/>
              <a:cs typeface="Tahoma"/>
            </a:endParaRPr>
          </a:p>
          <a:p>
            <a:pPr marL="303193" indent="-287236">
              <a:buChar char="•"/>
              <a:tabLst>
                <a:tab pos="302396" algn="l"/>
                <a:tab pos="303193" algn="l"/>
              </a:tabLst>
            </a:pPr>
            <a:r>
              <a:rPr sz="1382" spc="82" dirty="0">
                <a:solidFill>
                  <a:srgbClr val="FFFFFF"/>
                </a:solidFill>
                <a:latin typeface="Tahoma"/>
                <a:cs typeface="Tahoma"/>
              </a:rPr>
              <a:t>Цезарь</a:t>
            </a:r>
            <a:r>
              <a:rPr sz="1382" spc="-6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13" dirty="0">
                <a:solidFill>
                  <a:srgbClr val="FFFFFF"/>
                </a:solidFill>
                <a:latin typeface="Tahoma"/>
                <a:cs typeface="Tahoma"/>
              </a:rPr>
              <a:t>Кюи:</a:t>
            </a:r>
            <a:r>
              <a:rPr sz="1382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50" dirty="0">
                <a:solidFill>
                  <a:srgbClr val="FFFFFF"/>
                </a:solidFill>
                <a:latin typeface="Tahoma"/>
                <a:cs typeface="Tahoma"/>
              </a:rPr>
              <a:t>«Капитанская</a:t>
            </a:r>
            <a:r>
              <a:rPr sz="1382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dirty="0">
                <a:solidFill>
                  <a:srgbClr val="FFFFFF"/>
                </a:solidFill>
                <a:latin typeface="Tahoma"/>
                <a:cs typeface="Tahoma"/>
              </a:rPr>
              <a:t>дочка»;</a:t>
            </a:r>
            <a:endParaRPr sz="1382" dirty="0">
              <a:latin typeface="Tahoma"/>
              <a:cs typeface="Tahoma"/>
            </a:endParaRPr>
          </a:p>
          <a:p>
            <a:pPr marL="303193" indent="-287236">
              <a:buChar char="•"/>
              <a:tabLst>
                <a:tab pos="302396" algn="l"/>
                <a:tab pos="303193" algn="l"/>
              </a:tabLst>
            </a:pPr>
            <a:r>
              <a:rPr sz="1382" spc="50" dirty="0">
                <a:solidFill>
                  <a:srgbClr val="FFFFFF"/>
                </a:solidFill>
                <a:latin typeface="Tahoma"/>
                <a:cs typeface="Tahoma"/>
              </a:rPr>
              <a:t>Рейндгольд</a:t>
            </a:r>
            <a:r>
              <a:rPr sz="1382" spc="-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50" dirty="0">
                <a:solidFill>
                  <a:srgbClr val="FFFFFF"/>
                </a:solidFill>
                <a:latin typeface="Tahoma"/>
                <a:cs typeface="Tahoma"/>
              </a:rPr>
              <a:t>Глиэр:</a:t>
            </a:r>
            <a:r>
              <a:rPr sz="1382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44" dirty="0">
                <a:solidFill>
                  <a:srgbClr val="FFFFFF"/>
                </a:solidFill>
                <a:latin typeface="Tahoma"/>
                <a:cs typeface="Tahoma"/>
              </a:rPr>
              <a:t>«Медный</a:t>
            </a:r>
            <a:r>
              <a:rPr sz="1382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44" dirty="0">
                <a:solidFill>
                  <a:srgbClr val="FFFFFF"/>
                </a:solidFill>
                <a:latin typeface="Tahoma"/>
                <a:cs typeface="Tahoma"/>
              </a:rPr>
              <a:t>всадник»</a:t>
            </a:r>
            <a:r>
              <a:rPr sz="1382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25" dirty="0">
                <a:solidFill>
                  <a:srgbClr val="FFFFFF"/>
                </a:solidFill>
                <a:latin typeface="Tahoma"/>
                <a:cs typeface="Tahoma"/>
              </a:rPr>
              <a:t>(балет);</a:t>
            </a:r>
            <a:endParaRPr sz="1382" dirty="0">
              <a:latin typeface="Tahoma"/>
              <a:cs typeface="Tahoma"/>
            </a:endParaRPr>
          </a:p>
          <a:p>
            <a:pPr marL="303193" marR="7181" indent="-287236">
              <a:buChar char="•"/>
              <a:tabLst>
                <a:tab pos="302396" algn="l"/>
                <a:tab pos="303193" algn="l"/>
              </a:tabLst>
            </a:pPr>
            <a:r>
              <a:rPr sz="1382" spc="132" dirty="0">
                <a:solidFill>
                  <a:srgbClr val="FFFFFF"/>
                </a:solidFill>
                <a:latin typeface="Tahoma"/>
                <a:cs typeface="Tahoma"/>
              </a:rPr>
              <a:t>Борис </a:t>
            </a:r>
            <a:r>
              <a:rPr sz="1382" spc="138" dirty="0">
                <a:solidFill>
                  <a:srgbClr val="FFFFFF"/>
                </a:solidFill>
                <a:latin typeface="Tahoma"/>
                <a:cs typeface="Tahoma"/>
              </a:rPr>
              <a:t>Асафьев: </a:t>
            </a:r>
            <a:r>
              <a:rPr sz="1382" spc="82" dirty="0">
                <a:solidFill>
                  <a:srgbClr val="FFFFFF"/>
                </a:solidFill>
                <a:latin typeface="Tahoma"/>
                <a:cs typeface="Tahoma"/>
              </a:rPr>
              <a:t>«Бахчисарайский фонтан» </a:t>
            </a:r>
            <a:r>
              <a:rPr sz="1382" spc="44" dirty="0">
                <a:solidFill>
                  <a:srgbClr val="FFFFFF"/>
                </a:solidFill>
                <a:latin typeface="Tahoma"/>
                <a:cs typeface="Tahoma"/>
              </a:rPr>
              <a:t>(балет), </a:t>
            </a:r>
            <a:r>
              <a:rPr sz="1382" spc="31" dirty="0">
                <a:solidFill>
                  <a:srgbClr val="FFFFFF"/>
                </a:solidFill>
                <a:latin typeface="Tahoma"/>
                <a:cs typeface="Tahoma"/>
              </a:rPr>
              <a:t>«Барышня- </a:t>
            </a:r>
            <a:r>
              <a:rPr sz="1382" spc="-4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31" dirty="0">
                <a:solidFill>
                  <a:srgbClr val="FFFFFF"/>
                </a:solidFill>
                <a:latin typeface="Tahoma"/>
                <a:cs typeface="Tahoma"/>
              </a:rPr>
              <a:t>крестьянка»</a:t>
            </a:r>
            <a:r>
              <a:rPr sz="1382" spc="-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25" dirty="0">
                <a:solidFill>
                  <a:srgbClr val="FFFFFF"/>
                </a:solidFill>
                <a:latin typeface="Tahoma"/>
                <a:cs typeface="Tahoma"/>
              </a:rPr>
              <a:t>(балет);</a:t>
            </a:r>
            <a:endParaRPr sz="1382" dirty="0">
              <a:latin typeface="Tahoma"/>
              <a:cs typeface="Tahoma"/>
            </a:endParaRPr>
          </a:p>
          <a:p>
            <a:pPr marL="303193" indent="-287236">
              <a:buChar char="•"/>
              <a:tabLst>
                <a:tab pos="302396" algn="l"/>
                <a:tab pos="303193" algn="l"/>
              </a:tabLst>
            </a:pPr>
            <a:r>
              <a:rPr sz="1382" spc="119" dirty="0">
                <a:solidFill>
                  <a:srgbClr val="FFFFFF"/>
                </a:solidFill>
                <a:latin typeface="Tahoma"/>
                <a:cs typeface="Tahoma"/>
              </a:rPr>
              <a:t>Андрей</a:t>
            </a:r>
            <a:r>
              <a:rPr sz="1382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25" dirty="0">
                <a:solidFill>
                  <a:srgbClr val="FFFFFF"/>
                </a:solidFill>
                <a:latin typeface="Tahoma"/>
                <a:cs typeface="Tahoma"/>
              </a:rPr>
              <a:t>Петров:</a:t>
            </a:r>
            <a:r>
              <a:rPr sz="1382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82" dirty="0">
                <a:solidFill>
                  <a:srgbClr val="FFFFFF"/>
                </a:solidFill>
                <a:latin typeface="Tahoma"/>
                <a:cs typeface="Tahoma"/>
              </a:rPr>
              <a:t>балет</a:t>
            </a:r>
            <a:r>
              <a:rPr sz="1382" spc="-6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-6" dirty="0">
                <a:solidFill>
                  <a:srgbClr val="FFFFFF"/>
                </a:solidFill>
                <a:latin typeface="Tahoma"/>
                <a:cs typeface="Tahoma"/>
              </a:rPr>
              <a:t>«Пушкин».</a:t>
            </a:r>
            <a:endParaRPr sz="1382" dirty="0">
              <a:latin typeface="Tahoma"/>
              <a:cs typeface="Tahoma"/>
            </a:endParaRPr>
          </a:p>
          <a:p>
            <a:pPr marL="15958" marR="7979"/>
            <a:r>
              <a:rPr sz="1382" spc="75" dirty="0" err="1">
                <a:solidFill>
                  <a:srgbClr val="FFFFFF"/>
                </a:solidFill>
                <a:latin typeface="Tahoma"/>
                <a:cs typeface="Tahoma"/>
              </a:rPr>
              <a:t>Гости</a:t>
            </a:r>
            <a:r>
              <a:rPr sz="1382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6" dirty="0">
                <a:solidFill>
                  <a:srgbClr val="FFFFFF"/>
                </a:solidFill>
                <a:latin typeface="Lucida Sans Unicode"/>
                <a:cs typeface="Lucida Sans Unicode"/>
              </a:rPr>
              <a:t>—</a:t>
            </a:r>
            <a:r>
              <a:rPr sz="1382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82" spc="126" dirty="0">
                <a:solidFill>
                  <a:srgbClr val="FFFFFF"/>
                </a:solidFill>
                <a:latin typeface="Tahoma"/>
                <a:cs typeface="Tahoma"/>
              </a:rPr>
              <a:t>молодежь</a:t>
            </a:r>
            <a:r>
              <a:rPr sz="1382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-7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382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107" dirty="0">
                <a:solidFill>
                  <a:srgbClr val="FFFFFF"/>
                </a:solidFill>
                <a:latin typeface="Tahoma"/>
                <a:cs typeface="Tahoma"/>
              </a:rPr>
              <a:t>облике</a:t>
            </a:r>
            <a:r>
              <a:rPr sz="1382" spc="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94" dirty="0">
                <a:solidFill>
                  <a:srgbClr val="FFFFFF"/>
                </a:solidFill>
                <a:latin typeface="Tahoma"/>
                <a:cs typeface="Tahoma"/>
              </a:rPr>
              <a:t>пушкинских</a:t>
            </a:r>
            <a:r>
              <a:rPr sz="1382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101" dirty="0">
                <a:solidFill>
                  <a:srgbClr val="FFFFFF"/>
                </a:solidFill>
                <a:latin typeface="Tahoma"/>
                <a:cs typeface="Tahoma"/>
              </a:rPr>
              <a:t>героев</a:t>
            </a:r>
            <a:r>
              <a:rPr sz="1382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256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382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126" dirty="0">
                <a:solidFill>
                  <a:srgbClr val="FFFFFF"/>
                </a:solidFill>
                <a:latin typeface="Tahoma"/>
                <a:cs typeface="Tahoma"/>
              </a:rPr>
              <a:t>участием</a:t>
            </a:r>
            <a:r>
              <a:rPr sz="1382" spc="8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25" dirty="0">
                <a:solidFill>
                  <a:srgbClr val="FFFFFF"/>
                </a:solidFill>
                <a:latin typeface="Tahoma"/>
                <a:cs typeface="Tahoma"/>
              </a:rPr>
              <a:t>звезд </a:t>
            </a:r>
            <a:r>
              <a:rPr sz="1382" spc="-4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101" dirty="0">
                <a:solidFill>
                  <a:srgbClr val="FFFFFF"/>
                </a:solidFill>
                <a:latin typeface="Tahoma"/>
                <a:cs typeface="Tahoma"/>
              </a:rPr>
              <a:t>оперы</a:t>
            </a:r>
            <a:r>
              <a:rPr sz="1382" spc="-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69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382" spc="-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107" dirty="0">
                <a:solidFill>
                  <a:srgbClr val="FFFFFF"/>
                </a:solidFill>
                <a:latin typeface="Tahoma"/>
                <a:cs typeface="Tahoma"/>
              </a:rPr>
              <a:t>балета</a:t>
            </a:r>
            <a:endParaRPr sz="1382" dirty="0">
              <a:latin typeface="Tahoma"/>
              <a:cs typeface="Tahoma"/>
            </a:endParaRPr>
          </a:p>
          <a:p>
            <a:pPr marL="15958" marR="6383"/>
            <a:r>
              <a:rPr sz="1382" spc="63" dirty="0">
                <a:solidFill>
                  <a:srgbClr val="FFFFFF"/>
                </a:solidFill>
                <a:latin typeface="Tahoma"/>
                <a:cs typeface="Tahoma"/>
              </a:rPr>
              <a:t>Почетные</a:t>
            </a:r>
            <a:r>
              <a:rPr sz="1382" spc="14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82" dirty="0">
                <a:solidFill>
                  <a:srgbClr val="FFFFFF"/>
                </a:solidFill>
                <a:latin typeface="Tahoma"/>
                <a:cs typeface="Tahoma"/>
              </a:rPr>
              <a:t>гости</a:t>
            </a:r>
            <a:r>
              <a:rPr sz="1382" spc="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13" dirty="0">
                <a:solidFill>
                  <a:srgbClr val="FFFFFF"/>
                </a:solidFill>
                <a:latin typeface="Lucida Sans Unicode"/>
                <a:cs typeface="Lucida Sans Unicode"/>
              </a:rPr>
              <a:t>—</a:t>
            </a:r>
            <a:r>
              <a:rPr sz="1382" spc="6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382" spc="75" dirty="0">
                <a:solidFill>
                  <a:srgbClr val="FFFFFF"/>
                </a:solidFill>
                <a:latin typeface="Tahoma"/>
                <a:cs typeface="Tahoma"/>
              </a:rPr>
              <a:t>известные</a:t>
            </a:r>
            <a:r>
              <a:rPr sz="1382" spc="15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63" dirty="0">
                <a:solidFill>
                  <a:srgbClr val="FFFFFF"/>
                </a:solidFill>
                <a:latin typeface="Tahoma"/>
                <a:cs typeface="Tahoma"/>
              </a:rPr>
              <a:t>деятели</a:t>
            </a:r>
            <a:r>
              <a:rPr sz="1382" spc="1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31" dirty="0">
                <a:solidFill>
                  <a:srgbClr val="FFFFFF"/>
                </a:solidFill>
                <a:latin typeface="Tahoma"/>
                <a:cs typeface="Tahoma"/>
              </a:rPr>
              <a:t>культуры,</a:t>
            </a:r>
            <a:r>
              <a:rPr sz="1382" spc="15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113" dirty="0">
                <a:solidFill>
                  <a:srgbClr val="FFFFFF"/>
                </a:solidFill>
                <a:latin typeface="Tahoma"/>
                <a:cs typeface="Tahoma"/>
              </a:rPr>
              <a:t>искусства,</a:t>
            </a:r>
            <a:r>
              <a:rPr sz="1382" spc="14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88" dirty="0">
                <a:solidFill>
                  <a:srgbClr val="FFFFFF"/>
                </a:solidFill>
                <a:latin typeface="Tahoma"/>
                <a:cs typeface="Tahoma"/>
              </a:rPr>
              <a:t>науки, </a:t>
            </a:r>
            <a:r>
              <a:rPr sz="1382" spc="-40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101" dirty="0">
                <a:solidFill>
                  <a:srgbClr val="FFFFFF"/>
                </a:solidFill>
                <a:latin typeface="Tahoma"/>
                <a:cs typeface="Tahoma"/>
              </a:rPr>
              <a:t>спорта,</a:t>
            </a:r>
            <a:r>
              <a:rPr sz="1382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19" dirty="0">
                <a:solidFill>
                  <a:srgbClr val="FFFFFF"/>
                </a:solidFill>
                <a:latin typeface="Tahoma"/>
                <a:cs typeface="Tahoma"/>
              </a:rPr>
              <a:t>политики,</a:t>
            </a:r>
            <a:r>
              <a:rPr sz="1382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38" dirty="0">
                <a:solidFill>
                  <a:srgbClr val="FFFFFF"/>
                </a:solidFill>
                <a:latin typeface="Tahoma"/>
                <a:cs typeface="Tahoma"/>
              </a:rPr>
              <a:t>видные</a:t>
            </a:r>
            <a:r>
              <a:rPr sz="1382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101" dirty="0">
                <a:solidFill>
                  <a:srgbClr val="FFFFFF"/>
                </a:solidFill>
                <a:latin typeface="Tahoma"/>
                <a:cs typeface="Tahoma"/>
              </a:rPr>
              <a:t>общественные</a:t>
            </a:r>
            <a:r>
              <a:rPr sz="1382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31" dirty="0">
                <a:solidFill>
                  <a:srgbClr val="FFFFFF"/>
                </a:solidFill>
                <a:latin typeface="Tahoma"/>
                <a:cs typeface="Tahoma"/>
              </a:rPr>
              <a:t>деятели</a:t>
            </a:r>
            <a:endParaRPr sz="1382" dirty="0">
              <a:latin typeface="Tahoma"/>
              <a:cs typeface="Tahoma"/>
            </a:endParaRPr>
          </a:p>
          <a:p>
            <a:pPr marL="15958"/>
            <a:r>
              <a:rPr sz="1382" spc="82" dirty="0">
                <a:solidFill>
                  <a:srgbClr val="FFFFFF"/>
                </a:solidFill>
                <a:latin typeface="Tahoma"/>
                <a:cs typeface="Tahoma"/>
              </a:rPr>
              <a:t>При</a:t>
            </a:r>
            <a:r>
              <a:rPr sz="1382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57" dirty="0">
                <a:solidFill>
                  <a:srgbClr val="FFFFFF"/>
                </a:solidFill>
                <a:latin typeface="Tahoma"/>
                <a:cs typeface="Tahoma"/>
              </a:rPr>
              <a:t>участии</a:t>
            </a:r>
            <a:r>
              <a:rPr sz="1382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75" dirty="0">
                <a:solidFill>
                  <a:srgbClr val="FFFFFF"/>
                </a:solidFill>
                <a:latin typeface="Tahoma"/>
                <a:cs typeface="Tahoma"/>
              </a:rPr>
              <a:t>телепроекта</a:t>
            </a:r>
            <a:r>
              <a:rPr sz="1382" spc="-4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-13" dirty="0">
                <a:solidFill>
                  <a:srgbClr val="FFFFFF"/>
                </a:solidFill>
                <a:latin typeface="Tahoma"/>
                <a:cs typeface="Tahoma"/>
              </a:rPr>
              <a:t>«Танцы</a:t>
            </a:r>
            <a:r>
              <a:rPr sz="1382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201" dirty="0">
                <a:solidFill>
                  <a:srgbClr val="FFFFFF"/>
                </a:solidFill>
                <a:latin typeface="Tahoma"/>
                <a:cs typeface="Tahoma"/>
              </a:rPr>
              <a:t>со</a:t>
            </a:r>
            <a:r>
              <a:rPr sz="1382" spc="-4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50" dirty="0">
                <a:solidFill>
                  <a:srgbClr val="FFFFFF"/>
                </a:solidFill>
                <a:latin typeface="Tahoma"/>
                <a:cs typeface="Tahoma"/>
              </a:rPr>
              <a:t>звездами»</a:t>
            </a:r>
            <a:r>
              <a:rPr sz="1382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-63" dirty="0">
                <a:solidFill>
                  <a:srgbClr val="FFFFFF"/>
                </a:solidFill>
                <a:latin typeface="Tahoma"/>
                <a:cs typeface="Tahoma"/>
              </a:rPr>
              <a:t>ВГТРК</a:t>
            </a:r>
            <a:r>
              <a:rPr sz="1382" spc="-4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101" dirty="0">
                <a:solidFill>
                  <a:srgbClr val="FFFFFF"/>
                </a:solidFill>
                <a:latin typeface="Tahoma"/>
                <a:cs typeface="Tahoma"/>
              </a:rPr>
              <a:t>«РОССИЯ</a:t>
            </a:r>
            <a:r>
              <a:rPr sz="1382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82" spc="-107" dirty="0">
                <a:solidFill>
                  <a:srgbClr val="FFFFFF"/>
                </a:solidFill>
                <a:latin typeface="Tahoma"/>
                <a:cs typeface="Tahoma"/>
              </a:rPr>
              <a:t>1»</a:t>
            </a:r>
            <a:endParaRPr sz="1382" dirty="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09585" y="3983688"/>
            <a:ext cx="5903114" cy="33205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38999" y="249714"/>
            <a:ext cx="4644284" cy="35961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0175" y="358775"/>
            <a:ext cx="4331734" cy="1408418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15958">
              <a:spcBef>
                <a:spcPts val="126"/>
              </a:spcBef>
            </a:pPr>
            <a:r>
              <a:rPr sz="3016" b="0" spc="195" dirty="0">
                <a:latin typeface="Calibri"/>
                <a:cs typeface="Calibri"/>
              </a:rPr>
              <a:t>БАЛ</a:t>
            </a:r>
            <a:r>
              <a:rPr sz="3016" b="0" spc="-19" dirty="0">
                <a:latin typeface="Calibri"/>
                <a:cs typeface="Calibri"/>
              </a:rPr>
              <a:t> </a:t>
            </a:r>
            <a:r>
              <a:rPr sz="3016" b="0" spc="63" dirty="0">
                <a:latin typeface="Calibri"/>
                <a:cs typeface="Calibri"/>
              </a:rPr>
              <a:t>–</a:t>
            </a:r>
            <a:r>
              <a:rPr sz="3016" b="0" spc="-19" dirty="0">
                <a:latin typeface="Calibri"/>
                <a:cs typeface="Calibri"/>
              </a:rPr>
              <a:t> </a:t>
            </a:r>
            <a:r>
              <a:rPr sz="3016" b="0" spc="220" dirty="0">
                <a:latin typeface="Calibri"/>
                <a:cs typeface="Calibri"/>
              </a:rPr>
              <a:t>МАСКАРАД</a:t>
            </a:r>
            <a:endParaRPr sz="3016" dirty="0">
              <a:latin typeface="Calibri"/>
              <a:cs typeface="Calibri"/>
            </a:endParaRPr>
          </a:p>
          <a:p>
            <a:pPr marL="15958" marR="6383"/>
            <a:r>
              <a:rPr sz="3016" b="0" spc="107" dirty="0">
                <a:latin typeface="Calibri"/>
                <a:cs typeface="Calibri"/>
              </a:rPr>
              <a:t>к</a:t>
            </a:r>
            <a:r>
              <a:rPr sz="3016" b="0" spc="-19" dirty="0">
                <a:latin typeface="Calibri"/>
                <a:cs typeface="Calibri"/>
              </a:rPr>
              <a:t> 100-летию</a:t>
            </a:r>
            <a:r>
              <a:rPr sz="3016" b="0" spc="-13" dirty="0">
                <a:latin typeface="Calibri"/>
                <a:cs typeface="Calibri"/>
              </a:rPr>
              <a:t> </a:t>
            </a:r>
            <a:r>
              <a:rPr sz="3016" b="0" spc="94" dirty="0">
                <a:latin typeface="Calibri"/>
                <a:cs typeface="Calibri"/>
              </a:rPr>
              <a:t>А.С.Пушкина </a:t>
            </a:r>
            <a:r>
              <a:rPr sz="3016" b="0" spc="-660" dirty="0">
                <a:latin typeface="Calibri"/>
                <a:cs typeface="Calibri"/>
              </a:rPr>
              <a:t> </a:t>
            </a:r>
            <a:r>
              <a:rPr sz="3016" b="0" spc="-44" dirty="0">
                <a:latin typeface="Calibri"/>
                <a:cs typeface="Calibri"/>
              </a:rPr>
              <a:t>воссоздание</a:t>
            </a:r>
            <a:r>
              <a:rPr sz="3016" b="0" spc="-25" dirty="0">
                <a:latin typeface="Calibri"/>
                <a:cs typeface="Calibri"/>
              </a:rPr>
              <a:t> </a:t>
            </a:r>
            <a:r>
              <a:rPr sz="3016" b="0" spc="19" dirty="0">
                <a:latin typeface="Calibri"/>
                <a:cs typeface="Calibri"/>
              </a:rPr>
              <a:t>в</a:t>
            </a:r>
            <a:r>
              <a:rPr sz="3016" b="0" spc="-25" dirty="0">
                <a:latin typeface="Calibri"/>
                <a:cs typeface="Calibri"/>
              </a:rPr>
              <a:t> </a:t>
            </a:r>
            <a:r>
              <a:rPr sz="3016" b="0" spc="-82" dirty="0">
                <a:latin typeface="Calibri"/>
                <a:cs typeface="Calibri"/>
              </a:rPr>
              <a:t>2024</a:t>
            </a:r>
            <a:r>
              <a:rPr sz="3016" b="0" spc="-25" dirty="0">
                <a:latin typeface="Calibri"/>
                <a:cs typeface="Calibri"/>
              </a:rPr>
              <a:t> </a:t>
            </a:r>
            <a:r>
              <a:rPr sz="3016" b="0" spc="63" dirty="0">
                <a:latin typeface="Calibri"/>
                <a:cs typeface="Calibri"/>
              </a:rPr>
              <a:t>–</a:t>
            </a:r>
            <a:r>
              <a:rPr sz="3016" b="0" spc="-19" dirty="0">
                <a:latin typeface="Calibri"/>
                <a:cs typeface="Calibri"/>
              </a:rPr>
              <a:t> году:</a:t>
            </a:r>
            <a:endParaRPr sz="3016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1140" y="1984611"/>
            <a:ext cx="4292638" cy="5137131"/>
          </a:xfrm>
          <a:prstGeom prst="rect">
            <a:avLst/>
          </a:prstGeom>
        </p:spPr>
        <p:txBody>
          <a:bodyPr vert="horz" wrap="square" lIns="0" tIns="15958" rIns="0" bIns="0" rtlCol="0">
            <a:spAutoFit/>
          </a:bodyPr>
          <a:lstStyle/>
          <a:p>
            <a:pPr marL="303193" indent="-288034">
              <a:lnSpc>
                <a:spcPts val="2105"/>
              </a:lnSpc>
              <a:spcBef>
                <a:spcPts val="126"/>
              </a:spcBef>
              <a:buChar char="•"/>
              <a:tabLst>
                <a:tab pos="302396" algn="l"/>
                <a:tab pos="303991" algn="l"/>
              </a:tabLst>
            </a:pPr>
            <a:r>
              <a:rPr sz="1759" spc="-50" dirty="0">
                <a:solidFill>
                  <a:srgbClr val="FDFDFD"/>
                </a:solidFill>
                <a:latin typeface="Calibri"/>
                <a:cs typeface="Calibri"/>
              </a:rPr>
              <a:t>1899</a:t>
            </a:r>
            <a:r>
              <a:rPr sz="1759" dirty="0">
                <a:solidFill>
                  <a:srgbClr val="FDFDFD"/>
                </a:solidFill>
                <a:latin typeface="Calibri"/>
                <a:cs typeface="Calibri"/>
              </a:rPr>
              <a:t> </a:t>
            </a:r>
            <a:r>
              <a:rPr sz="1759" spc="-57" dirty="0">
                <a:solidFill>
                  <a:srgbClr val="FDFDFD"/>
                </a:solidFill>
                <a:latin typeface="Calibri"/>
                <a:cs typeface="Calibri"/>
              </a:rPr>
              <a:t>г.</a:t>
            </a:r>
            <a:r>
              <a:rPr sz="1759" dirty="0">
                <a:solidFill>
                  <a:srgbClr val="FDFDFD"/>
                </a:solidFill>
                <a:latin typeface="Calibri"/>
                <a:cs typeface="Calibri"/>
              </a:rPr>
              <a:t> </a:t>
            </a:r>
            <a:r>
              <a:rPr sz="1759" spc="38" dirty="0">
                <a:solidFill>
                  <a:srgbClr val="FDFDFD"/>
                </a:solidFill>
                <a:latin typeface="Calibri"/>
                <a:cs typeface="Calibri"/>
              </a:rPr>
              <a:t>–</a:t>
            </a:r>
            <a:r>
              <a:rPr sz="1759" dirty="0">
                <a:solidFill>
                  <a:srgbClr val="FDFDFD"/>
                </a:solidFill>
                <a:latin typeface="Calibri"/>
                <a:cs typeface="Calibri"/>
              </a:rPr>
              <a:t> </a:t>
            </a:r>
            <a:r>
              <a:rPr sz="1759" spc="-31" dirty="0">
                <a:solidFill>
                  <a:srgbClr val="FDFDFD"/>
                </a:solidFill>
                <a:latin typeface="Calibri"/>
                <a:cs typeface="Calibri"/>
              </a:rPr>
              <a:t>место</a:t>
            </a:r>
            <a:r>
              <a:rPr sz="1759" dirty="0">
                <a:solidFill>
                  <a:srgbClr val="FDFDFD"/>
                </a:solidFill>
                <a:latin typeface="Calibri"/>
                <a:cs typeface="Calibri"/>
              </a:rPr>
              <a:t> </a:t>
            </a:r>
            <a:r>
              <a:rPr sz="1759" spc="-25" dirty="0">
                <a:solidFill>
                  <a:srgbClr val="FDFDFD"/>
                </a:solidFill>
                <a:latin typeface="Calibri"/>
                <a:cs typeface="Calibri"/>
              </a:rPr>
              <a:t>проведения</a:t>
            </a:r>
            <a:r>
              <a:rPr sz="1759" dirty="0">
                <a:solidFill>
                  <a:srgbClr val="FDFDFD"/>
                </a:solidFill>
                <a:latin typeface="Calibri"/>
                <a:cs typeface="Calibri"/>
              </a:rPr>
              <a:t> </a:t>
            </a:r>
            <a:r>
              <a:rPr sz="1759" spc="-38" dirty="0">
                <a:solidFill>
                  <a:srgbClr val="FDFDFD"/>
                </a:solidFill>
                <a:latin typeface="Georgia"/>
                <a:cs typeface="Georgia"/>
              </a:rPr>
              <a:t>-</a:t>
            </a:r>
            <a:r>
              <a:rPr sz="1759" spc="-25" dirty="0">
                <a:solidFill>
                  <a:srgbClr val="FDFDFD"/>
                </a:solidFill>
                <a:latin typeface="Georgia"/>
                <a:cs typeface="Georgia"/>
              </a:rPr>
              <a:t> </a:t>
            </a:r>
            <a:r>
              <a:rPr sz="1759" spc="-13" dirty="0">
                <a:solidFill>
                  <a:srgbClr val="FDFDFD"/>
                </a:solidFill>
                <a:latin typeface="Times New Roman"/>
                <a:cs typeface="Times New Roman"/>
              </a:rPr>
              <a:t>Таврический</a:t>
            </a:r>
            <a:endParaRPr sz="1759">
              <a:latin typeface="Times New Roman"/>
              <a:cs typeface="Times New Roman"/>
            </a:endParaRPr>
          </a:p>
          <a:p>
            <a:pPr marL="303193">
              <a:lnSpc>
                <a:spcPts val="2098"/>
              </a:lnSpc>
            </a:pPr>
            <a:r>
              <a:rPr sz="1759" spc="-44" dirty="0">
                <a:solidFill>
                  <a:srgbClr val="FDFDFD"/>
                </a:solidFill>
                <a:latin typeface="Calibri"/>
                <a:cs typeface="Calibri"/>
              </a:rPr>
              <a:t>дворец</a:t>
            </a:r>
            <a:r>
              <a:rPr sz="1759" spc="-44" dirty="0">
                <a:solidFill>
                  <a:srgbClr val="FDFDFD"/>
                </a:solidFill>
                <a:latin typeface="Times New Roman"/>
                <a:cs typeface="Times New Roman"/>
              </a:rPr>
              <a:t>.</a:t>
            </a:r>
            <a:endParaRPr sz="1759">
              <a:latin typeface="Times New Roman"/>
              <a:cs typeface="Times New Roman"/>
            </a:endParaRPr>
          </a:p>
          <a:p>
            <a:pPr marL="303193" marR="19947" indent="-288034">
              <a:lnSpc>
                <a:spcPts val="2098"/>
              </a:lnSpc>
              <a:spcBef>
                <a:spcPts val="75"/>
              </a:spcBef>
              <a:buFont typeface="Calibri"/>
              <a:buChar char="•"/>
              <a:tabLst>
                <a:tab pos="302396" algn="l"/>
                <a:tab pos="303991" algn="l"/>
              </a:tabLst>
            </a:pPr>
            <a:r>
              <a:rPr sz="1759" spc="-170" dirty="0">
                <a:solidFill>
                  <a:srgbClr val="FDFDFD"/>
                </a:solidFill>
                <a:latin typeface="Georgia"/>
                <a:cs typeface="Georgia"/>
              </a:rPr>
              <a:t>2024</a:t>
            </a:r>
            <a:r>
              <a:rPr sz="1759" spc="-25" dirty="0">
                <a:solidFill>
                  <a:srgbClr val="FDFDFD"/>
                </a:solidFill>
                <a:latin typeface="Georgia"/>
                <a:cs typeface="Georgia"/>
              </a:rPr>
              <a:t> </a:t>
            </a:r>
            <a:r>
              <a:rPr sz="1759" spc="-82" dirty="0">
                <a:solidFill>
                  <a:srgbClr val="FDFDFD"/>
                </a:solidFill>
                <a:latin typeface="Georgia"/>
                <a:cs typeface="Georgia"/>
              </a:rPr>
              <a:t>г.</a:t>
            </a:r>
            <a:r>
              <a:rPr sz="1759" spc="-25" dirty="0">
                <a:solidFill>
                  <a:srgbClr val="FDFDFD"/>
                </a:solidFill>
                <a:latin typeface="Georgia"/>
                <a:cs typeface="Georgia"/>
              </a:rPr>
              <a:t> </a:t>
            </a:r>
            <a:r>
              <a:rPr sz="1759" spc="-38" dirty="0">
                <a:solidFill>
                  <a:srgbClr val="FDFDFD"/>
                </a:solidFill>
                <a:latin typeface="Georgia"/>
                <a:cs typeface="Georgia"/>
              </a:rPr>
              <a:t>-</a:t>
            </a:r>
            <a:r>
              <a:rPr sz="1759" spc="-25" dirty="0">
                <a:solidFill>
                  <a:srgbClr val="FDFDFD"/>
                </a:solidFill>
                <a:latin typeface="Georgia"/>
                <a:cs typeface="Georgia"/>
              </a:rPr>
              <a:t> </a:t>
            </a:r>
            <a:r>
              <a:rPr sz="1759" spc="-82" dirty="0">
                <a:solidFill>
                  <a:srgbClr val="FDFDFD"/>
                </a:solidFill>
                <a:latin typeface="Georgia"/>
                <a:cs typeface="Georgia"/>
              </a:rPr>
              <a:t>место</a:t>
            </a:r>
            <a:r>
              <a:rPr sz="1759" spc="-25" dirty="0">
                <a:solidFill>
                  <a:srgbClr val="FDFDFD"/>
                </a:solidFill>
                <a:latin typeface="Georgia"/>
                <a:cs typeface="Georgia"/>
              </a:rPr>
              <a:t> </a:t>
            </a:r>
            <a:r>
              <a:rPr sz="1759" spc="-94" dirty="0">
                <a:solidFill>
                  <a:srgbClr val="FDFDFD"/>
                </a:solidFill>
                <a:latin typeface="Georgia"/>
                <a:cs typeface="Georgia"/>
              </a:rPr>
              <a:t>проведения</a:t>
            </a:r>
            <a:r>
              <a:rPr sz="1759" spc="-25" dirty="0">
                <a:solidFill>
                  <a:srgbClr val="FDFDFD"/>
                </a:solidFill>
                <a:latin typeface="Georgia"/>
                <a:cs typeface="Georgia"/>
              </a:rPr>
              <a:t> </a:t>
            </a:r>
            <a:r>
              <a:rPr sz="1759" spc="-38" dirty="0">
                <a:solidFill>
                  <a:srgbClr val="FDFDFD"/>
                </a:solidFill>
                <a:latin typeface="Georgia"/>
                <a:cs typeface="Georgia"/>
              </a:rPr>
              <a:t>-</a:t>
            </a:r>
            <a:r>
              <a:rPr sz="1759" spc="-25" dirty="0">
                <a:solidFill>
                  <a:srgbClr val="FDFDFD"/>
                </a:solidFill>
                <a:latin typeface="Georgia"/>
                <a:cs typeface="Georgia"/>
              </a:rPr>
              <a:t> </a:t>
            </a:r>
            <a:r>
              <a:rPr sz="1759" spc="-94" dirty="0">
                <a:solidFill>
                  <a:srgbClr val="FDFDFD"/>
                </a:solidFill>
                <a:latin typeface="Georgia"/>
                <a:cs typeface="Georgia"/>
              </a:rPr>
              <a:t>один</a:t>
            </a:r>
            <a:r>
              <a:rPr sz="1759" spc="-25" dirty="0">
                <a:solidFill>
                  <a:srgbClr val="FDFDFD"/>
                </a:solidFill>
                <a:latin typeface="Georgia"/>
                <a:cs typeface="Georgia"/>
              </a:rPr>
              <a:t> </a:t>
            </a:r>
            <a:r>
              <a:rPr sz="1759" spc="-82" dirty="0">
                <a:solidFill>
                  <a:srgbClr val="FDFDFD"/>
                </a:solidFill>
                <a:latin typeface="Georgia"/>
                <a:cs typeface="Georgia"/>
              </a:rPr>
              <a:t>из  исторических</a:t>
            </a:r>
            <a:r>
              <a:rPr sz="1759" spc="-25" dirty="0">
                <a:solidFill>
                  <a:srgbClr val="FDFDFD"/>
                </a:solidFill>
                <a:latin typeface="Georgia"/>
                <a:cs typeface="Georgia"/>
              </a:rPr>
              <a:t> </a:t>
            </a:r>
            <a:r>
              <a:rPr sz="1759" spc="-75" dirty="0">
                <a:solidFill>
                  <a:srgbClr val="FDFDFD"/>
                </a:solidFill>
                <a:latin typeface="Georgia"/>
                <a:cs typeface="Georgia"/>
              </a:rPr>
              <a:t>дворцов</a:t>
            </a:r>
            <a:r>
              <a:rPr sz="1759" spc="-25" dirty="0">
                <a:solidFill>
                  <a:srgbClr val="FDFDFD"/>
                </a:solidFill>
                <a:latin typeface="Georgia"/>
                <a:cs typeface="Georgia"/>
              </a:rPr>
              <a:t> </a:t>
            </a:r>
            <a:r>
              <a:rPr sz="1759" spc="-82" dirty="0">
                <a:solidFill>
                  <a:srgbClr val="FDFDFD"/>
                </a:solidFill>
                <a:latin typeface="Georgia"/>
                <a:cs typeface="Georgia"/>
              </a:rPr>
              <a:t>Санкт-Петербурга</a:t>
            </a:r>
            <a:endParaRPr sz="1759">
              <a:latin typeface="Georgia"/>
              <a:cs typeface="Georgia"/>
            </a:endParaRPr>
          </a:p>
          <a:p>
            <a:pPr marL="303193" marR="6383" indent="-288034">
              <a:lnSpc>
                <a:spcPts val="2086"/>
              </a:lnSpc>
              <a:spcBef>
                <a:spcPts val="31"/>
              </a:spcBef>
              <a:buFont typeface="Calibri"/>
              <a:buChar char="•"/>
              <a:tabLst>
                <a:tab pos="302396" algn="l"/>
                <a:tab pos="303991" algn="l"/>
              </a:tabLst>
            </a:pPr>
            <a:r>
              <a:rPr sz="1759" spc="-220" dirty="0">
                <a:solidFill>
                  <a:srgbClr val="FDFDFD"/>
                </a:solidFill>
                <a:latin typeface="Times New Roman"/>
                <a:cs typeface="Times New Roman"/>
              </a:rPr>
              <a:t>189</a:t>
            </a:r>
            <a:r>
              <a:rPr sz="1759" spc="-38" dirty="0">
                <a:solidFill>
                  <a:srgbClr val="FDFDFD"/>
                </a:solidFill>
                <a:latin typeface="Times New Roman"/>
                <a:cs typeface="Times New Roman"/>
              </a:rPr>
              <a:t>9</a:t>
            </a:r>
            <a:r>
              <a:rPr sz="1759" spc="-182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759" spc="69" dirty="0">
                <a:solidFill>
                  <a:srgbClr val="FDFDFD"/>
                </a:solidFill>
                <a:latin typeface="Times New Roman"/>
                <a:cs typeface="Times New Roman"/>
              </a:rPr>
              <a:t>и</a:t>
            </a:r>
            <a:r>
              <a:rPr sz="1759" spc="-220" dirty="0">
                <a:solidFill>
                  <a:srgbClr val="FDFDFD"/>
                </a:solidFill>
                <a:latin typeface="Times New Roman"/>
                <a:cs typeface="Times New Roman"/>
              </a:rPr>
              <a:t>202</a:t>
            </a:r>
            <a:r>
              <a:rPr sz="1759" spc="-38" dirty="0">
                <a:solidFill>
                  <a:srgbClr val="FDFDFD"/>
                </a:solidFill>
                <a:latin typeface="Times New Roman"/>
                <a:cs typeface="Times New Roman"/>
              </a:rPr>
              <a:t>4</a:t>
            </a:r>
            <a:r>
              <a:rPr sz="1759" spc="-182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759" spc="-226" dirty="0">
                <a:solidFill>
                  <a:srgbClr val="FDFDFD"/>
                </a:solidFill>
                <a:latin typeface="Times New Roman"/>
                <a:cs typeface="Times New Roman"/>
              </a:rPr>
              <a:t>гг</a:t>
            </a:r>
            <a:r>
              <a:rPr sz="1759" spc="-31" dirty="0">
                <a:solidFill>
                  <a:srgbClr val="FDFDFD"/>
                </a:solidFill>
                <a:latin typeface="Times New Roman"/>
                <a:cs typeface="Times New Roman"/>
              </a:rPr>
              <a:t>.</a:t>
            </a:r>
            <a:r>
              <a:rPr sz="1759" spc="-182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759" spc="44" dirty="0">
                <a:solidFill>
                  <a:srgbClr val="FDFDFD"/>
                </a:solidFill>
                <a:latin typeface="Calibri"/>
                <a:cs typeface="Calibri"/>
              </a:rPr>
              <a:t>Т</a:t>
            </a:r>
            <a:r>
              <a:rPr sz="1759" spc="-25" dirty="0">
                <a:solidFill>
                  <a:srgbClr val="FDFDFD"/>
                </a:solidFill>
                <a:latin typeface="Calibri"/>
                <a:cs typeface="Calibri"/>
              </a:rPr>
              <a:t>ематика</a:t>
            </a:r>
            <a:r>
              <a:rPr sz="1759" dirty="0">
                <a:solidFill>
                  <a:srgbClr val="FDFDFD"/>
                </a:solidFill>
                <a:latin typeface="Calibri"/>
                <a:cs typeface="Calibri"/>
              </a:rPr>
              <a:t> </a:t>
            </a:r>
            <a:r>
              <a:rPr sz="1759" spc="38" dirty="0">
                <a:solidFill>
                  <a:srgbClr val="FDFDFD"/>
                </a:solidFill>
                <a:latin typeface="Calibri"/>
                <a:cs typeface="Calibri"/>
              </a:rPr>
              <a:t>–</a:t>
            </a:r>
            <a:r>
              <a:rPr sz="1759" dirty="0">
                <a:solidFill>
                  <a:srgbClr val="FDFDFD"/>
                </a:solidFill>
                <a:latin typeface="Calibri"/>
                <a:cs typeface="Calibri"/>
              </a:rPr>
              <a:t> </a:t>
            </a:r>
            <a:r>
              <a:rPr sz="1759" spc="-44" dirty="0">
                <a:solidFill>
                  <a:srgbClr val="FDFDFD"/>
                </a:solidFill>
                <a:latin typeface="Calibri"/>
                <a:cs typeface="Calibri"/>
              </a:rPr>
              <a:t>парад</a:t>
            </a:r>
            <a:r>
              <a:rPr sz="1759" dirty="0">
                <a:solidFill>
                  <a:srgbClr val="FDFDFD"/>
                </a:solidFill>
                <a:latin typeface="Calibri"/>
                <a:cs typeface="Calibri"/>
              </a:rPr>
              <a:t> </a:t>
            </a:r>
            <a:r>
              <a:rPr sz="1759" spc="-19" dirty="0">
                <a:solidFill>
                  <a:srgbClr val="FDFDFD"/>
                </a:solidFill>
                <a:latin typeface="Calibri"/>
                <a:cs typeface="Calibri"/>
              </a:rPr>
              <a:t>персонажей  </a:t>
            </a:r>
            <a:r>
              <a:rPr sz="1759" spc="-13" dirty="0">
                <a:solidFill>
                  <a:srgbClr val="FDFDFD"/>
                </a:solidFill>
                <a:latin typeface="Calibri"/>
                <a:cs typeface="Calibri"/>
              </a:rPr>
              <a:t>всех</a:t>
            </a:r>
            <a:r>
              <a:rPr sz="1759" spc="-6" dirty="0">
                <a:solidFill>
                  <a:srgbClr val="FDFDFD"/>
                </a:solidFill>
                <a:latin typeface="Calibri"/>
                <a:cs typeface="Calibri"/>
              </a:rPr>
              <a:t> </a:t>
            </a:r>
            <a:r>
              <a:rPr sz="1759" spc="-25" dirty="0">
                <a:solidFill>
                  <a:srgbClr val="FDFDFD"/>
                </a:solidFill>
                <a:latin typeface="Calibri"/>
                <a:cs typeface="Calibri"/>
              </a:rPr>
              <a:t>произведений</a:t>
            </a:r>
            <a:r>
              <a:rPr sz="1759" dirty="0">
                <a:solidFill>
                  <a:srgbClr val="FDFDFD"/>
                </a:solidFill>
                <a:latin typeface="Calibri"/>
                <a:cs typeface="Calibri"/>
              </a:rPr>
              <a:t> </a:t>
            </a:r>
            <a:r>
              <a:rPr sz="1759" spc="44" dirty="0">
                <a:solidFill>
                  <a:srgbClr val="FDFDFD"/>
                </a:solidFill>
                <a:latin typeface="Calibri"/>
                <a:cs typeface="Calibri"/>
              </a:rPr>
              <a:t>Пушкина</a:t>
            </a:r>
            <a:endParaRPr sz="1759">
              <a:latin typeface="Calibri"/>
              <a:cs typeface="Calibri"/>
            </a:endParaRPr>
          </a:p>
          <a:p>
            <a:pPr marL="303193" marR="86969" indent="-288034">
              <a:lnSpc>
                <a:spcPts val="2098"/>
              </a:lnSpc>
              <a:spcBef>
                <a:spcPts val="19"/>
              </a:spcBef>
              <a:buFont typeface="Calibri"/>
              <a:buChar char="•"/>
              <a:tabLst>
                <a:tab pos="302396" algn="l"/>
                <a:tab pos="303991" algn="l"/>
              </a:tabLst>
            </a:pPr>
            <a:r>
              <a:rPr sz="1759" spc="-38" dirty="0">
                <a:solidFill>
                  <a:srgbClr val="FDFDFD"/>
                </a:solidFill>
                <a:latin typeface="Times New Roman"/>
                <a:cs typeface="Times New Roman"/>
              </a:rPr>
              <a:t>1899</a:t>
            </a:r>
            <a:r>
              <a:rPr sz="1759" spc="-31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759" spc="31" dirty="0">
                <a:solidFill>
                  <a:srgbClr val="FDFDFD"/>
                </a:solidFill>
                <a:latin typeface="Times New Roman"/>
                <a:cs typeface="Times New Roman"/>
              </a:rPr>
              <a:t>и </a:t>
            </a:r>
            <a:r>
              <a:rPr sz="1759" spc="-38" dirty="0">
                <a:solidFill>
                  <a:srgbClr val="FDFDFD"/>
                </a:solidFill>
                <a:latin typeface="Times New Roman"/>
                <a:cs typeface="Times New Roman"/>
              </a:rPr>
              <a:t>2024 гг. </a:t>
            </a:r>
            <a:r>
              <a:rPr sz="1759" spc="-19" dirty="0">
                <a:solidFill>
                  <a:srgbClr val="FDFDFD"/>
                </a:solidFill>
                <a:latin typeface="Calibri"/>
                <a:cs typeface="Calibri"/>
              </a:rPr>
              <a:t>Все </a:t>
            </a:r>
            <a:r>
              <a:rPr sz="1759" spc="-6" dirty="0">
                <a:solidFill>
                  <a:srgbClr val="FDFDFD"/>
                </a:solidFill>
                <a:latin typeface="Calibri"/>
                <a:cs typeface="Calibri"/>
              </a:rPr>
              <a:t>почетные </a:t>
            </a:r>
            <a:r>
              <a:rPr sz="1759" spc="19" dirty="0">
                <a:solidFill>
                  <a:srgbClr val="FDFDFD"/>
                </a:solidFill>
                <a:latin typeface="Calibri"/>
                <a:cs typeface="Calibri"/>
              </a:rPr>
              <a:t>гости, </a:t>
            </a:r>
            <a:r>
              <a:rPr sz="1759" spc="25" dirty="0">
                <a:solidFill>
                  <a:srgbClr val="FDFDFD"/>
                </a:solidFill>
                <a:latin typeface="Calibri"/>
                <a:cs typeface="Calibri"/>
              </a:rPr>
              <a:t> </a:t>
            </a:r>
            <a:r>
              <a:rPr sz="1759" dirty="0">
                <a:solidFill>
                  <a:srgbClr val="FDFDFD"/>
                </a:solidFill>
                <a:latin typeface="Calibri"/>
                <a:cs typeface="Calibri"/>
              </a:rPr>
              <a:t>музыканты, </a:t>
            </a:r>
            <a:r>
              <a:rPr sz="1759" spc="13" dirty="0">
                <a:solidFill>
                  <a:srgbClr val="FDFDFD"/>
                </a:solidFill>
                <a:latin typeface="Calibri"/>
                <a:cs typeface="Calibri"/>
              </a:rPr>
              <a:t>солисты</a:t>
            </a:r>
            <a:r>
              <a:rPr sz="1759" dirty="0">
                <a:solidFill>
                  <a:srgbClr val="FDFDFD"/>
                </a:solidFill>
                <a:latin typeface="Calibri"/>
                <a:cs typeface="Calibri"/>
              </a:rPr>
              <a:t> </a:t>
            </a:r>
            <a:r>
              <a:rPr sz="1759" spc="25" dirty="0">
                <a:solidFill>
                  <a:srgbClr val="FDFDFD"/>
                </a:solidFill>
                <a:latin typeface="Calibri"/>
                <a:cs typeface="Calibri"/>
              </a:rPr>
              <a:t>и</a:t>
            </a:r>
            <a:r>
              <a:rPr sz="1759" spc="-101" dirty="0">
                <a:solidFill>
                  <a:srgbClr val="FDFDFD"/>
                </a:solidFill>
                <a:latin typeface="Calibri"/>
                <a:cs typeface="Calibri"/>
              </a:rPr>
              <a:t> </a:t>
            </a:r>
            <a:r>
              <a:rPr sz="1759" spc="25" dirty="0">
                <a:solidFill>
                  <a:srgbClr val="FDFDFD"/>
                </a:solidFill>
                <a:latin typeface="Calibri"/>
                <a:cs typeface="Calibri"/>
              </a:rPr>
              <a:t>участники  </a:t>
            </a:r>
            <a:r>
              <a:rPr sz="1759" spc="-13" dirty="0">
                <a:solidFill>
                  <a:srgbClr val="FDFDFD"/>
                </a:solidFill>
                <a:latin typeface="Calibri"/>
                <a:cs typeface="Calibri"/>
              </a:rPr>
              <a:t>театрализованного</a:t>
            </a:r>
            <a:r>
              <a:rPr sz="1759" spc="6" dirty="0">
                <a:solidFill>
                  <a:srgbClr val="FDFDFD"/>
                </a:solidFill>
                <a:latin typeface="Calibri"/>
                <a:cs typeface="Calibri"/>
              </a:rPr>
              <a:t> </a:t>
            </a:r>
            <a:r>
              <a:rPr sz="1759" spc="-31" dirty="0">
                <a:solidFill>
                  <a:srgbClr val="FDFDFD"/>
                </a:solidFill>
                <a:latin typeface="Calibri"/>
                <a:cs typeface="Calibri"/>
              </a:rPr>
              <a:t>действа</a:t>
            </a:r>
            <a:r>
              <a:rPr sz="1759" spc="13" dirty="0">
                <a:solidFill>
                  <a:srgbClr val="FDFDFD"/>
                </a:solidFill>
                <a:latin typeface="Calibri"/>
                <a:cs typeface="Calibri"/>
              </a:rPr>
              <a:t> </a:t>
            </a:r>
            <a:r>
              <a:rPr sz="1759" spc="38" dirty="0">
                <a:solidFill>
                  <a:srgbClr val="FDFDFD"/>
                </a:solidFill>
                <a:latin typeface="Calibri"/>
                <a:cs typeface="Calibri"/>
              </a:rPr>
              <a:t>–</a:t>
            </a:r>
            <a:r>
              <a:rPr sz="1759" spc="13" dirty="0">
                <a:solidFill>
                  <a:srgbClr val="FDFDFD"/>
                </a:solidFill>
                <a:latin typeface="Calibri"/>
                <a:cs typeface="Calibri"/>
              </a:rPr>
              <a:t> </a:t>
            </a:r>
            <a:r>
              <a:rPr sz="1759" spc="6" dirty="0">
                <a:solidFill>
                  <a:srgbClr val="FDFDFD"/>
                </a:solidFill>
                <a:latin typeface="Calibri"/>
                <a:cs typeface="Calibri"/>
              </a:rPr>
              <a:t>в</a:t>
            </a:r>
            <a:r>
              <a:rPr sz="1759" spc="13" dirty="0">
                <a:solidFill>
                  <a:srgbClr val="FDFDFD"/>
                </a:solidFill>
                <a:latin typeface="Calibri"/>
                <a:cs typeface="Calibri"/>
              </a:rPr>
              <a:t> </a:t>
            </a:r>
            <a:r>
              <a:rPr sz="1759" dirty="0">
                <a:solidFill>
                  <a:srgbClr val="FDFDFD"/>
                </a:solidFill>
                <a:latin typeface="Calibri"/>
                <a:cs typeface="Calibri"/>
              </a:rPr>
              <a:t>костюмах </a:t>
            </a:r>
            <a:r>
              <a:rPr sz="1759" spc="-383" dirty="0">
                <a:solidFill>
                  <a:srgbClr val="FDFDFD"/>
                </a:solidFill>
                <a:latin typeface="Calibri"/>
                <a:cs typeface="Calibri"/>
              </a:rPr>
              <a:t> </a:t>
            </a:r>
            <a:r>
              <a:rPr sz="1759" spc="38" dirty="0">
                <a:solidFill>
                  <a:srgbClr val="FDFDFD"/>
                </a:solidFill>
                <a:latin typeface="Calibri"/>
                <a:cs typeface="Calibri"/>
              </a:rPr>
              <a:t>пушкинских</a:t>
            </a:r>
            <a:r>
              <a:rPr sz="1759" spc="-6" dirty="0">
                <a:solidFill>
                  <a:srgbClr val="FDFDFD"/>
                </a:solidFill>
                <a:latin typeface="Calibri"/>
                <a:cs typeface="Calibri"/>
              </a:rPr>
              <a:t> </a:t>
            </a:r>
            <a:r>
              <a:rPr sz="1759" spc="-38" dirty="0">
                <a:solidFill>
                  <a:srgbClr val="FDFDFD"/>
                </a:solidFill>
                <a:latin typeface="Calibri"/>
                <a:cs typeface="Calibri"/>
              </a:rPr>
              <a:t>героев</a:t>
            </a:r>
            <a:endParaRPr sz="1759">
              <a:latin typeface="Calibri"/>
              <a:cs typeface="Calibri"/>
            </a:endParaRPr>
          </a:p>
          <a:p>
            <a:pPr marL="303193" marR="88564" indent="-288034">
              <a:lnSpc>
                <a:spcPts val="2098"/>
              </a:lnSpc>
              <a:spcBef>
                <a:spcPts val="19"/>
              </a:spcBef>
              <a:buFont typeface="Calibri"/>
              <a:buChar char="•"/>
              <a:tabLst>
                <a:tab pos="302396" algn="l"/>
                <a:tab pos="303991" algn="l"/>
              </a:tabLst>
            </a:pPr>
            <a:r>
              <a:rPr sz="1759" spc="-38" dirty="0">
                <a:solidFill>
                  <a:srgbClr val="FDFDFD"/>
                </a:solidFill>
                <a:latin typeface="Times New Roman"/>
                <a:cs typeface="Times New Roman"/>
              </a:rPr>
              <a:t>1899 </a:t>
            </a:r>
            <a:r>
              <a:rPr sz="1759" spc="-44" dirty="0">
                <a:solidFill>
                  <a:srgbClr val="FDFDFD"/>
                </a:solidFill>
                <a:latin typeface="Times New Roman"/>
                <a:cs typeface="Times New Roman"/>
              </a:rPr>
              <a:t>г. </a:t>
            </a:r>
            <a:r>
              <a:rPr sz="1759" spc="-13" dirty="0">
                <a:solidFill>
                  <a:srgbClr val="FDFDFD"/>
                </a:solidFill>
                <a:latin typeface="Calibri"/>
                <a:cs typeface="Calibri"/>
              </a:rPr>
              <a:t>Создана </a:t>
            </a:r>
            <a:r>
              <a:rPr sz="1759" spc="25" dirty="0">
                <a:solidFill>
                  <a:srgbClr val="FDFDFD"/>
                </a:solidFill>
                <a:latin typeface="Calibri"/>
                <a:cs typeface="Calibri"/>
              </a:rPr>
              <a:t>и </a:t>
            </a:r>
            <a:r>
              <a:rPr sz="1759" spc="-13" dirty="0">
                <a:solidFill>
                  <a:srgbClr val="FDFDFD"/>
                </a:solidFill>
                <a:latin typeface="Calibri"/>
                <a:cs typeface="Calibri"/>
              </a:rPr>
              <a:t>исполнена </a:t>
            </a:r>
            <a:r>
              <a:rPr sz="1759" spc="-25" dirty="0">
                <a:solidFill>
                  <a:srgbClr val="FDFDFD"/>
                </a:solidFill>
                <a:latin typeface="Calibri"/>
                <a:cs typeface="Calibri"/>
              </a:rPr>
              <a:t>на </a:t>
            </a:r>
            <a:r>
              <a:rPr sz="1759" spc="-19" dirty="0">
                <a:solidFill>
                  <a:srgbClr val="FDFDFD"/>
                </a:solidFill>
                <a:latin typeface="Calibri"/>
                <a:cs typeface="Calibri"/>
              </a:rPr>
              <a:t> </a:t>
            </a:r>
            <a:r>
              <a:rPr sz="1759" dirty="0">
                <a:solidFill>
                  <a:srgbClr val="FDFDFD"/>
                </a:solidFill>
                <a:latin typeface="Calibri"/>
                <a:cs typeface="Calibri"/>
              </a:rPr>
              <a:t>мероприятии </a:t>
            </a:r>
            <a:r>
              <a:rPr sz="1759" spc="25" dirty="0">
                <a:solidFill>
                  <a:srgbClr val="FDFDFD"/>
                </a:solidFill>
                <a:latin typeface="Calibri"/>
                <a:cs typeface="Calibri"/>
              </a:rPr>
              <a:t>Оратория </a:t>
            </a:r>
            <a:r>
              <a:rPr sz="1759" spc="-25" dirty="0">
                <a:solidFill>
                  <a:srgbClr val="FDFDFD"/>
                </a:solidFill>
                <a:latin typeface="Calibri"/>
                <a:cs typeface="Calibri"/>
              </a:rPr>
              <a:t>Глазунова </a:t>
            </a:r>
            <a:r>
              <a:rPr sz="1759" spc="-38" dirty="0">
                <a:solidFill>
                  <a:srgbClr val="FDFDFD"/>
                </a:solidFill>
                <a:latin typeface="Calibri"/>
                <a:cs typeface="Calibri"/>
              </a:rPr>
              <a:t>для </a:t>
            </a:r>
            <a:r>
              <a:rPr sz="1759" spc="-31" dirty="0">
                <a:solidFill>
                  <a:srgbClr val="FDFDFD"/>
                </a:solidFill>
                <a:latin typeface="Calibri"/>
                <a:cs typeface="Calibri"/>
              </a:rPr>
              <a:t> </a:t>
            </a:r>
            <a:r>
              <a:rPr sz="1759" spc="-13" dirty="0">
                <a:solidFill>
                  <a:srgbClr val="FDFDFD"/>
                </a:solidFill>
                <a:latin typeface="Calibri"/>
                <a:cs typeface="Calibri"/>
              </a:rPr>
              <a:t>оркестра, хора </a:t>
            </a:r>
            <a:r>
              <a:rPr sz="1759" spc="25" dirty="0">
                <a:solidFill>
                  <a:srgbClr val="FDFDFD"/>
                </a:solidFill>
                <a:latin typeface="Calibri"/>
                <a:cs typeface="Calibri"/>
              </a:rPr>
              <a:t>и</a:t>
            </a:r>
            <a:r>
              <a:rPr sz="1759" spc="-13" dirty="0">
                <a:solidFill>
                  <a:srgbClr val="FDFDFD"/>
                </a:solidFill>
                <a:latin typeface="Calibri"/>
                <a:cs typeface="Calibri"/>
              </a:rPr>
              <a:t> </a:t>
            </a:r>
            <a:r>
              <a:rPr sz="1759" dirty="0">
                <a:solidFill>
                  <a:srgbClr val="FDFDFD"/>
                </a:solidFill>
                <a:latin typeface="Calibri"/>
                <a:cs typeface="Calibri"/>
              </a:rPr>
              <a:t>солистов,</a:t>
            </a:r>
            <a:r>
              <a:rPr sz="1759" spc="-13" dirty="0">
                <a:solidFill>
                  <a:srgbClr val="FDFDFD"/>
                </a:solidFill>
                <a:latin typeface="Calibri"/>
                <a:cs typeface="Calibri"/>
              </a:rPr>
              <a:t> специально</a:t>
            </a:r>
            <a:endParaRPr sz="1759">
              <a:latin typeface="Calibri"/>
              <a:cs typeface="Calibri"/>
            </a:endParaRPr>
          </a:p>
          <a:p>
            <a:pPr marL="303193" marR="15958">
              <a:lnSpc>
                <a:spcPts val="2098"/>
              </a:lnSpc>
              <a:spcBef>
                <a:spcPts val="19"/>
              </a:spcBef>
            </a:pPr>
            <a:r>
              <a:rPr sz="1759" dirty="0">
                <a:solidFill>
                  <a:srgbClr val="FDFDFD"/>
                </a:solidFill>
                <a:latin typeface="Calibri"/>
                <a:cs typeface="Calibri"/>
              </a:rPr>
              <a:t>написанная </a:t>
            </a:r>
            <a:r>
              <a:rPr sz="1759" spc="63" dirty="0">
                <a:solidFill>
                  <a:srgbClr val="FDFDFD"/>
                </a:solidFill>
                <a:latin typeface="Calibri"/>
                <a:cs typeface="Calibri"/>
              </a:rPr>
              <a:t>к </a:t>
            </a:r>
            <a:r>
              <a:rPr sz="1759" spc="-44" dirty="0">
                <a:solidFill>
                  <a:srgbClr val="FDFDFD"/>
                </a:solidFill>
                <a:latin typeface="Calibri"/>
                <a:cs typeface="Calibri"/>
              </a:rPr>
              <a:t>юбилею </a:t>
            </a:r>
            <a:r>
              <a:rPr sz="1759" dirty="0">
                <a:solidFill>
                  <a:srgbClr val="FDFDFD"/>
                </a:solidFill>
                <a:latin typeface="Calibri"/>
                <a:cs typeface="Calibri"/>
              </a:rPr>
              <a:t>поэта</a:t>
            </a:r>
            <a:r>
              <a:rPr sz="1759" dirty="0">
                <a:solidFill>
                  <a:srgbClr val="FDFDFD"/>
                </a:solidFill>
                <a:latin typeface="Times New Roman"/>
                <a:cs typeface="Times New Roman"/>
              </a:rPr>
              <a:t>. Прозвучала </a:t>
            </a:r>
            <a:r>
              <a:rPr sz="1759" spc="6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759" spc="-57" dirty="0">
                <a:solidFill>
                  <a:srgbClr val="FDFDFD"/>
                </a:solidFill>
                <a:latin typeface="Times New Roman"/>
                <a:cs typeface="Times New Roman"/>
              </a:rPr>
              <a:t>"Алеко"</a:t>
            </a:r>
            <a:r>
              <a:rPr sz="1759" spc="-50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759" spc="-25" dirty="0">
                <a:solidFill>
                  <a:srgbClr val="FDFDFD"/>
                </a:solidFill>
                <a:latin typeface="Times New Roman"/>
                <a:cs typeface="Times New Roman"/>
              </a:rPr>
              <a:t>С.</a:t>
            </a:r>
            <a:r>
              <a:rPr sz="1759" spc="-44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759" dirty="0">
                <a:solidFill>
                  <a:srgbClr val="FDFDFD"/>
                </a:solidFill>
                <a:latin typeface="Times New Roman"/>
                <a:cs typeface="Times New Roman"/>
              </a:rPr>
              <a:t>Рахманинова,</a:t>
            </a:r>
            <a:r>
              <a:rPr sz="1759" spc="-50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759" spc="19" dirty="0">
                <a:solidFill>
                  <a:srgbClr val="FDFDFD"/>
                </a:solidFill>
                <a:latin typeface="Times New Roman"/>
                <a:cs typeface="Times New Roman"/>
              </a:rPr>
              <a:t>в</a:t>
            </a:r>
            <a:r>
              <a:rPr sz="1759" spc="-44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759" spc="6" dirty="0">
                <a:solidFill>
                  <a:srgbClr val="FDFDFD"/>
                </a:solidFill>
                <a:latin typeface="Times New Roman"/>
                <a:cs typeface="Times New Roman"/>
              </a:rPr>
              <a:t>главной</a:t>
            </a:r>
            <a:r>
              <a:rPr sz="1759" spc="-44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759" spc="19" dirty="0">
                <a:solidFill>
                  <a:srgbClr val="FDFDFD"/>
                </a:solidFill>
                <a:latin typeface="Times New Roman"/>
                <a:cs typeface="Times New Roman"/>
              </a:rPr>
              <a:t>роли</a:t>
            </a:r>
            <a:r>
              <a:rPr sz="1759" spc="-50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759" spc="38" dirty="0">
                <a:solidFill>
                  <a:srgbClr val="FDFDFD"/>
                </a:solidFill>
                <a:latin typeface="Times New Roman"/>
                <a:cs typeface="Times New Roman"/>
              </a:rPr>
              <a:t>-</a:t>
            </a:r>
            <a:endParaRPr sz="1759">
              <a:latin typeface="Times New Roman"/>
              <a:cs typeface="Times New Roman"/>
            </a:endParaRPr>
          </a:p>
          <a:p>
            <a:pPr marL="303193">
              <a:lnSpc>
                <a:spcPts val="2028"/>
              </a:lnSpc>
            </a:pPr>
            <a:r>
              <a:rPr sz="1759" spc="-13" dirty="0">
                <a:solidFill>
                  <a:srgbClr val="FDFDFD"/>
                </a:solidFill>
                <a:latin typeface="Times New Roman"/>
                <a:cs typeface="Times New Roman"/>
              </a:rPr>
              <a:t>Федор</a:t>
            </a:r>
            <a:r>
              <a:rPr sz="1759" spc="-82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759" dirty="0">
                <a:solidFill>
                  <a:srgbClr val="FDFDFD"/>
                </a:solidFill>
                <a:latin typeface="Times New Roman"/>
                <a:cs typeface="Times New Roman"/>
              </a:rPr>
              <a:t>Шаляпин.</a:t>
            </a:r>
            <a:endParaRPr sz="1759">
              <a:latin typeface="Times New Roman"/>
              <a:cs typeface="Times New Roman"/>
            </a:endParaRPr>
          </a:p>
          <a:p>
            <a:pPr marL="303193" marR="14362" indent="-288034">
              <a:buFont typeface="Calibri"/>
              <a:buChar char="•"/>
              <a:tabLst>
                <a:tab pos="302396" algn="l"/>
                <a:tab pos="303991" algn="l"/>
              </a:tabLst>
            </a:pPr>
            <a:r>
              <a:rPr sz="1759" spc="-143" dirty="0">
                <a:solidFill>
                  <a:srgbClr val="FDFDFD"/>
                </a:solidFill>
                <a:latin typeface="Times New Roman"/>
                <a:cs typeface="Times New Roman"/>
              </a:rPr>
              <a:t>В</a:t>
            </a:r>
            <a:r>
              <a:rPr sz="1759" spc="-44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759" spc="-38" dirty="0">
                <a:solidFill>
                  <a:srgbClr val="FDFDFD"/>
                </a:solidFill>
                <a:latin typeface="Times New Roman"/>
                <a:cs typeface="Times New Roman"/>
              </a:rPr>
              <a:t>2024</a:t>
            </a:r>
            <a:r>
              <a:rPr sz="1759" spc="-44" dirty="0">
                <a:solidFill>
                  <a:srgbClr val="FDFDFD"/>
                </a:solidFill>
                <a:latin typeface="Times New Roman"/>
                <a:cs typeface="Times New Roman"/>
              </a:rPr>
              <a:t> г. </a:t>
            </a:r>
            <a:r>
              <a:rPr sz="1759" spc="19" dirty="0">
                <a:solidFill>
                  <a:srgbClr val="FDFDFD"/>
                </a:solidFill>
                <a:latin typeface="Times New Roman"/>
                <a:cs typeface="Times New Roman"/>
              </a:rPr>
              <a:t>к</a:t>
            </a:r>
            <a:r>
              <a:rPr sz="1759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759" spc="-82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759" spc="-19" dirty="0">
                <a:solidFill>
                  <a:srgbClr val="FDFDFD"/>
                </a:solidFill>
                <a:latin typeface="Times New Roman"/>
                <a:cs typeface="Times New Roman"/>
              </a:rPr>
              <a:t>225-летию</a:t>
            </a:r>
            <a:r>
              <a:rPr sz="1759" spc="-44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759" dirty="0">
                <a:solidFill>
                  <a:srgbClr val="FDFDFD"/>
                </a:solidFill>
                <a:latin typeface="Times New Roman"/>
                <a:cs typeface="Times New Roman"/>
              </a:rPr>
              <a:t>Пушкина</a:t>
            </a:r>
            <a:r>
              <a:rPr sz="1759" spc="-44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759" spc="-25" dirty="0">
                <a:solidFill>
                  <a:srgbClr val="FDFDFD"/>
                </a:solidFill>
                <a:latin typeface="Times New Roman"/>
                <a:cs typeface="Times New Roman"/>
              </a:rPr>
              <a:t>будет  </a:t>
            </a:r>
            <a:r>
              <a:rPr sz="1759" spc="6" dirty="0">
                <a:solidFill>
                  <a:srgbClr val="FDFDFD"/>
                </a:solidFill>
                <a:latin typeface="Times New Roman"/>
                <a:cs typeface="Times New Roman"/>
              </a:rPr>
              <a:t>фрагментарно исполнена музыкальная </a:t>
            </a:r>
            <a:r>
              <a:rPr sz="1759" spc="13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759" spc="6" dirty="0">
                <a:solidFill>
                  <a:srgbClr val="FDFDFD"/>
                </a:solidFill>
                <a:latin typeface="Times New Roman"/>
                <a:cs typeface="Times New Roman"/>
              </a:rPr>
              <a:t>программа</a:t>
            </a:r>
            <a:r>
              <a:rPr sz="1759" spc="-50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759" spc="19" dirty="0">
                <a:solidFill>
                  <a:srgbClr val="FDFDFD"/>
                </a:solidFill>
                <a:latin typeface="Times New Roman"/>
                <a:cs typeface="Times New Roman"/>
              </a:rPr>
              <a:t>празднования</a:t>
            </a:r>
            <a:r>
              <a:rPr sz="1759" spc="-50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759" spc="6" dirty="0">
                <a:solidFill>
                  <a:srgbClr val="FDFDFD"/>
                </a:solidFill>
                <a:latin typeface="Times New Roman"/>
                <a:cs typeface="Times New Roman"/>
              </a:rPr>
              <a:t>столетия</a:t>
            </a:r>
            <a:r>
              <a:rPr sz="1759" spc="-50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759" dirty="0">
                <a:solidFill>
                  <a:srgbClr val="FDFDFD"/>
                </a:solidFill>
                <a:latin typeface="Times New Roman"/>
                <a:cs typeface="Times New Roman"/>
              </a:rPr>
              <a:t>поэта.</a:t>
            </a:r>
            <a:endParaRPr sz="1759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3781" y="1631490"/>
            <a:ext cx="6264992" cy="35240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1573</Words>
  <Application>Microsoft Office PowerPoint</Application>
  <PresentationFormat>Произвольный</PresentationFormat>
  <Paragraphs>150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Calibri</vt:lpstr>
      <vt:lpstr>Georgia</vt:lpstr>
      <vt:lpstr>Lucida Sans Unicode</vt:lpstr>
      <vt:lpstr>Palatino Linotype</vt:lpstr>
      <vt:lpstr>Tahoma</vt:lpstr>
      <vt:lpstr>Times New Roman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Таврический дворец, 1899  Гранд-Маскарад</vt:lpstr>
      <vt:lpstr>Презентация PowerPoint</vt:lpstr>
      <vt:lpstr>БАЛ – МАСКАРАД к 100-летию А.С.Пушкина  воссоздание в 2024 – году:</vt:lpstr>
      <vt:lpstr>Презентация PowerPoint</vt:lpstr>
      <vt:lpstr>Презентация PowerPoint</vt:lpstr>
      <vt:lpstr>Сергей Михайлович Некрасов</vt:lpstr>
      <vt:lpstr>Презентация PowerPoint</vt:lpstr>
      <vt:lpstr>Презентация PowerPoint</vt:lpstr>
      <vt:lpstr>Презентация PowerPoint</vt:lpstr>
      <vt:lpstr>Презентация PowerPoint</vt:lpstr>
      <vt:lpstr>Актуальность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Теги: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Tan</dc:creator>
  <cp:lastModifiedBy>Tan</cp:lastModifiedBy>
  <cp:revision>5</cp:revision>
  <dcterms:created xsi:type="dcterms:W3CDTF">2024-05-23T08:59:22Z</dcterms:created>
  <dcterms:modified xsi:type="dcterms:W3CDTF">2024-05-23T10:07:48Z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2023-08-25T00:00:00Z</vt:filetime>
  </property>
  <property fmtid="{D5CDD505-2E9C-101B-9397-08002B2CF9AE}" pid="3" name="Creator">
    <vt:lpwstr>Adobe InDesign 15.1 (Windows)</vt:lpwstr>
  </property>
  <property fmtid="{D5CDD505-2E9C-101B-9397-08002B2CF9AE}" pid="4" name="LastSaved">
    <vt:filetime>2024-05-23T00:00:00Z</vt:filetime>
  </property>
</Properties>
</file>