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3468350" cy="7575550"/>
  <p:notesSz cx="10718800" cy="7575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9" autoAdjust="0"/>
  </p:normalViewPr>
  <p:slideViewPr>
    <p:cSldViewPr>
      <p:cViewPr varScale="1">
        <p:scale>
          <a:sx n="96" d="100"/>
          <a:sy n="96" d="100"/>
        </p:scale>
        <p:origin x="732" y="96"/>
      </p:cViewPr>
      <p:guideLst>
        <p:guide orient="horz" pos="2880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733" y="2344483"/>
            <a:ext cx="114209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465" y="4235196"/>
            <a:ext cx="9405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822" y="1739456"/>
            <a:ext cx="5844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9764" y="1739456"/>
            <a:ext cx="5844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13434679" cy="7553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873" y="1805896"/>
            <a:ext cx="12174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8388" y="7033450"/>
            <a:ext cx="4299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822" y="7033450"/>
            <a:ext cx="3090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4233" y="7033450"/>
            <a:ext cx="3090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472">
        <a:defRPr>
          <a:latin typeface="+mn-lt"/>
          <a:ea typeface="+mn-ea"/>
          <a:cs typeface="+mn-cs"/>
        </a:defRPr>
      </a:lvl2pPr>
      <a:lvl3pPr marL="1148944">
        <a:defRPr>
          <a:latin typeface="+mn-lt"/>
          <a:ea typeface="+mn-ea"/>
          <a:cs typeface="+mn-cs"/>
        </a:defRPr>
      </a:lvl3pPr>
      <a:lvl4pPr marL="1723415">
        <a:defRPr>
          <a:latin typeface="+mn-lt"/>
          <a:ea typeface="+mn-ea"/>
          <a:cs typeface="+mn-cs"/>
        </a:defRPr>
      </a:lvl4pPr>
      <a:lvl5pPr marL="2297887">
        <a:defRPr>
          <a:latin typeface="+mn-lt"/>
          <a:ea typeface="+mn-ea"/>
          <a:cs typeface="+mn-cs"/>
        </a:defRPr>
      </a:lvl5pPr>
      <a:lvl6pPr marL="2872359">
        <a:defRPr>
          <a:latin typeface="+mn-lt"/>
          <a:ea typeface="+mn-ea"/>
          <a:cs typeface="+mn-cs"/>
        </a:defRPr>
      </a:lvl6pPr>
      <a:lvl7pPr marL="3446831">
        <a:defRPr>
          <a:latin typeface="+mn-lt"/>
          <a:ea typeface="+mn-ea"/>
          <a:cs typeface="+mn-cs"/>
        </a:defRPr>
      </a:lvl7pPr>
      <a:lvl8pPr marL="4021303">
        <a:defRPr>
          <a:latin typeface="+mn-lt"/>
          <a:ea typeface="+mn-ea"/>
          <a:cs typeface="+mn-cs"/>
        </a:defRPr>
      </a:lvl8pPr>
      <a:lvl9pPr marL="45957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472">
        <a:defRPr>
          <a:latin typeface="+mn-lt"/>
          <a:ea typeface="+mn-ea"/>
          <a:cs typeface="+mn-cs"/>
        </a:defRPr>
      </a:lvl2pPr>
      <a:lvl3pPr marL="1148944">
        <a:defRPr>
          <a:latin typeface="+mn-lt"/>
          <a:ea typeface="+mn-ea"/>
          <a:cs typeface="+mn-cs"/>
        </a:defRPr>
      </a:lvl3pPr>
      <a:lvl4pPr marL="1723415">
        <a:defRPr>
          <a:latin typeface="+mn-lt"/>
          <a:ea typeface="+mn-ea"/>
          <a:cs typeface="+mn-cs"/>
        </a:defRPr>
      </a:lvl4pPr>
      <a:lvl5pPr marL="2297887">
        <a:defRPr>
          <a:latin typeface="+mn-lt"/>
          <a:ea typeface="+mn-ea"/>
          <a:cs typeface="+mn-cs"/>
        </a:defRPr>
      </a:lvl5pPr>
      <a:lvl6pPr marL="2872359">
        <a:defRPr>
          <a:latin typeface="+mn-lt"/>
          <a:ea typeface="+mn-ea"/>
          <a:cs typeface="+mn-cs"/>
        </a:defRPr>
      </a:lvl6pPr>
      <a:lvl7pPr marL="3446831">
        <a:defRPr>
          <a:latin typeface="+mn-lt"/>
          <a:ea typeface="+mn-ea"/>
          <a:cs typeface="+mn-cs"/>
        </a:defRPr>
      </a:lvl7pPr>
      <a:lvl8pPr marL="4021303">
        <a:defRPr>
          <a:latin typeface="+mn-lt"/>
          <a:ea typeface="+mn-ea"/>
          <a:cs typeface="+mn-cs"/>
        </a:defRPr>
      </a:lvl8pPr>
      <a:lvl9pPr marL="45957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583" y="521764"/>
            <a:ext cx="8934750" cy="347712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98" algn="ctr">
              <a:spcBef>
                <a:spcPts val="126"/>
              </a:spcBef>
            </a:pPr>
            <a:r>
              <a:rPr sz="4523" spc="-13" dirty="0">
                <a:solidFill>
                  <a:srgbClr val="FFFFFF"/>
                </a:solidFill>
                <a:latin typeface="Verdana"/>
                <a:cs typeface="Verdana"/>
              </a:rPr>
              <a:t>Международный</a:t>
            </a:r>
            <a:r>
              <a:rPr sz="4523" spc="-3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69" dirty="0">
                <a:solidFill>
                  <a:srgbClr val="FFFFFF"/>
                </a:solidFill>
                <a:latin typeface="Verdana"/>
                <a:cs typeface="Verdana"/>
              </a:rPr>
              <a:t>проект</a:t>
            </a:r>
            <a:endParaRPr sz="4523" dirty="0">
              <a:latin typeface="Verdana"/>
              <a:cs typeface="Verdana"/>
            </a:endParaRPr>
          </a:p>
          <a:p>
            <a:pPr>
              <a:spcBef>
                <a:spcPts val="6"/>
              </a:spcBef>
            </a:pPr>
            <a:endParaRPr sz="446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4523" spc="163" dirty="0">
                <a:solidFill>
                  <a:srgbClr val="FFFFFF"/>
                </a:solidFill>
                <a:latin typeface="Tahoma"/>
                <a:cs typeface="Tahoma"/>
              </a:rPr>
              <a:t>«ПУШКИНСКИЙ</a:t>
            </a:r>
            <a:r>
              <a:rPr sz="4523" spc="-2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23" spc="-101" dirty="0">
                <a:solidFill>
                  <a:srgbClr val="FFFFFF"/>
                </a:solidFill>
                <a:latin typeface="Tahoma"/>
                <a:cs typeface="Tahoma"/>
              </a:rPr>
              <a:t>БАЛ</a:t>
            </a:r>
            <a:r>
              <a:rPr sz="4523" spc="-101" dirty="0">
                <a:solidFill>
                  <a:srgbClr val="FFFFFF"/>
                </a:solidFill>
                <a:latin typeface="Verdana"/>
                <a:cs typeface="Verdana"/>
              </a:rPr>
              <a:t>Ъ</a:t>
            </a:r>
            <a:r>
              <a:rPr sz="4523" spc="-101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4523" dirty="0">
              <a:latin typeface="Tahoma"/>
              <a:cs typeface="Tahoma"/>
            </a:endParaRPr>
          </a:p>
          <a:p>
            <a:pPr>
              <a:spcBef>
                <a:spcPts val="44"/>
              </a:spcBef>
            </a:pPr>
            <a:endParaRPr sz="4461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523" spc="-577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182" dirty="0">
                <a:solidFill>
                  <a:srgbClr val="FFFFFF"/>
                </a:solidFill>
                <a:latin typeface="Verdana"/>
                <a:cs typeface="Verdana"/>
              </a:rPr>
              <a:t>честь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346" dirty="0">
                <a:solidFill>
                  <a:srgbClr val="FFFFFF"/>
                </a:solidFill>
                <a:latin typeface="Verdana"/>
                <a:cs typeface="Verdana"/>
              </a:rPr>
              <a:t>225-летия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6" dirty="0">
                <a:solidFill>
                  <a:srgbClr val="FFFFFF"/>
                </a:solidFill>
                <a:latin typeface="Verdana"/>
                <a:cs typeface="Verdana"/>
              </a:rPr>
              <a:t>А.С.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88" dirty="0">
                <a:solidFill>
                  <a:srgbClr val="FFFFFF"/>
                </a:solidFill>
                <a:latin typeface="Verdana"/>
                <a:cs typeface="Verdana"/>
              </a:rPr>
              <a:t>Пушкина</a:t>
            </a:r>
            <a:endParaRPr sz="452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2175" y="6234808"/>
            <a:ext cx="1305345" cy="712138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4523" spc="-358" dirty="0">
                <a:solidFill>
                  <a:srgbClr val="FFFFFF"/>
                </a:solidFill>
                <a:latin typeface="Lucida Sans Unicode"/>
                <a:cs typeface="Lucida Sans Unicode"/>
              </a:rPr>
              <a:t>2024</a:t>
            </a:r>
            <a:endParaRPr sz="4523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090" y="4577442"/>
            <a:ext cx="1809384" cy="1051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971" y="652685"/>
            <a:ext cx="4460194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80586" marR="6383" indent="-65425">
              <a:spcBef>
                <a:spcPts val="126"/>
              </a:spcBef>
            </a:pP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мероприятии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оживут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герои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Пушкина:</a:t>
            </a:r>
            <a:endParaRPr sz="2262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5065" y="2720810"/>
            <a:ext cx="3775606" cy="419341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R="148405" algn="ctr">
              <a:spcBef>
                <a:spcPts val="126"/>
              </a:spcBef>
            </a:pP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«Медный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всадник»</a:t>
            </a:r>
            <a:endParaRPr sz="2262">
              <a:latin typeface="Tahoma"/>
              <a:cs typeface="Tahoma"/>
            </a:endParaRPr>
          </a:p>
          <a:p>
            <a:pPr marR="148405" algn="ctr"/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«Борис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Годунов»,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«Руслан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Людмила»,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«Евгений</a:t>
            </a:r>
            <a:r>
              <a:rPr sz="2262" spc="-1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Онегин»,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«Пиковая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Дама»,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«Скупой</a:t>
            </a:r>
            <a:r>
              <a:rPr sz="2262" spc="-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Рыцарь»,</a:t>
            </a:r>
            <a:endParaRPr sz="2262">
              <a:latin typeface="Tahoma"/>
              <a:cs typeface="Tahoma"/>
            </a:endParaRPr>
          </a:p>
          <a:p>
            <a:pPr marR="70213" algn="ctr"/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«Моцарт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Сальери»,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«Капитанская</a:t>
            </a:r>
            <a:r>
              <a:rPr sz="226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дочка»,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«Каменный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Tahoma"/>
                <a:cs typeface="Tahoma"/>
              </a:rPr>
              <a:t>гость»,</a:t>
            </a:r>
            <a:endParaRPr sz="2262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«Сказка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45" dirty="0">
                <a:solidFill>
                  <a:srgbClr val="FFFFFF"/>
                </a:solidFill>
                <a:latin typeface="Tahoma"/>
                <a:cs typeface="Tahoma"/>
              </a:rPr>
              <a:t>Царе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Салтане»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«Золотой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петущок»,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«Цыгане»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др.</a:t>
            </a:r>
            <a:endParaRPr sz="2262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1336" y="290426"/>
            <a:ext cx="7188091" cy="6909504"/>
            <a:chOff x="4616999" y="1004406"/>
            <a:chExt cx="5720649" cy="549893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5537" y="1004406"/>
              <a:ext cx="3293999" cy="2197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6653" y="2029103"/>
              <a:ext cx="2780995" cy="2240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6999" y="3357551"/>
              <a:ext cx="3106500" cy="2115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7534" y="4455353"/>
              <a:ext cx="3071990" cy="2047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894" y="1342060"/>
            <a:ext cx="5330690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98" algn="ctr">
              <a:spcBef>
                <a:spcPts val="126"/>
              </a:spcBef>
            </a:pP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АЛЕКСАНДР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ГЛАЗУНОВ</a:t>
            </a:r>
            <a:endParaRPr sz="2262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«Кантата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100-летию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Пушкина»</a:t>
            </a:r>
            <a:endParaRPr sz="2262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940" y="3065498"/>
            <a:ext cx="6227516" cy="314908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69154" marR="756388" indent="-798" algn="ctr">
              <a:spcBef>
                <a:spcPts val="126"/>
              </a:spcBef>
            </a:pP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Гала-концерт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откроет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Торжественная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кантата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память</a:t>
            </a:r>
            <a:endParaRPr sz="2262">
              <a:latin typeface="Tahoma"/>
              <a:cs typeface="Tahoma"/>
            </a:endParaRPr>
          </a:p>
          <a:p>
            <a:pPr marL="98937" marR="89362" indent="798" algn="ctr"/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100-летней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годовщины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музыкальное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произведение,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написанное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39" dirty="0">
                <a:solidFill>
                  <a:srgbClr val="FFFFFF"/>
                </a:solidFill>
                <a:latin typeface="Tahoma"/>
                <a:cs typeface="Tahoma"/>
              </a:rPr>
              <a:t>Александром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Глазуновым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189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году.</a:t>
            </a:r>
            <a:endParaRPr sz="2262">
              <a:latin typeface="Tahoma"/>
              <a:cs typeface="Tahoma"/>
            </a:endParaRPr>
          </a:p>
          <a:p>
            <a:pPr marL="15958" marR="6383" indent="798" algn="ctr"/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«Кантата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100-летию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Пушкина»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состоит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0" dirty="0">
                <a:solidFill>
                  <a:srgbClr val="FFFFFF"/>
                </a:solidFill>
                <a:latin typeface="Tahoma"/>
                <a:cs typeface="Tahoma"/>
              </a:rPr>
              <a:t>пяти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частей,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написана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стихи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великого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князя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Константина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Романова</a:t>
            </a:r>
            <a:endParaRPr sz="2262">
              <a:latin typeface="Tahoma"/>
              <a:cs typeface="Tahoma"/>
            </a:endParaRPr>
          </a:p>
          <a:p>
            <a:pPr marL="1596" algn="ctr"/>
            <a:r>
              <a:rPr sz="2262" spc="-31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симфонического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оркестра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хора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067" y="1063937"/>
            <a:ext cx="5428150" cy="5428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807" y="1196975"/>
            <a:ext cx="5971394" cy="597184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Директор Всероссийского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Calibri"/>
                <a:cs typeface="Calibri"/>
              </a:rPr>
              <a:t>А.С.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1988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759" dirty="0">
              <a:latin typeface="Calibri"/>
              <a:cs typeface="Calibri"/>
            </a:endParaRPr>
          </a:p>
          <a:p>
            <a:pPr marL="15958" marR="68617"/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настоящее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время),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президент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Санкт-Петербургского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Calibri"/>
                <a:cs typeface="Calibri"/>
              </a:rPr>
              <a:t>Пуш-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кинского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фонда</a:t>
            </a:r>
            <a:r>
              <a:rPr sz="1759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культуры,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заслуженный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деятель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искусств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Calibri"/>
                <a:cs typeface="Calibri"/>
              </a:rPr>
              <a:t>РФ,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Пушкинской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Комиссии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Российской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Академии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наук.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Международного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музеев </a:t>
            </a:r>
            <a:r>
              <a:rPr sz="1759" spc="88" dirty="0">
                <a:solidFill>
                  <a:srgbClr val="FFFFFF"/>
                </a:solidFill>
                <a:latin typeface="Calibri"/>
                <a:cs typeface="Calibri"/>
              </a:rPr>
              <a:t>(ИКОМ),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Союза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кинематографистов России,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 государственной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культурной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политике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Председателе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Федерации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Федерации,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исторических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доктор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культурологии,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профессор, просветитель,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лектор,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писатель,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Почётный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гражданин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3" dirty="0" err="1">
                <a:solidFill>
                  <a:srgbClr val="FFFFFF"/>
                </a:solidFill>
                <a:latin typeface="Calibri"/>
                <a:cs typeface="Calibri"/>
              </a:rPr>
              <a:t>Пушкин</a:t>
            </a:r>
            <a:endParaRPr lang="ru-RU" sz="1759" spc="63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5958" marR="68617"/>
            <a:endParaRPr sz="1759" dirty="0">
              <a:latin typeface="Calibri"/>
              <a:cs typeface="Calibri"/>
            </a:endParaRPr>
          </a:p>
          <a:p>
            <a:pPr marL="15958" marR="6383"/>
            <a:r>
              <a:rPr sz="1759" spc="13" dirty="0" err="1">
                <a:solidFill>
                  <a:srgbClr val="FFFFFF"/>
                </a:solidFill>
                <a:latin typeface="Calibri"/>
                <a:cs typeface="Calibri"/>
              </a:rPr>
              <a:t>Осуществляет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курирование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направлений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проекта,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со-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здание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концепции,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мастер-классов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лекций,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организация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выставок,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взаимодействие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с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музеями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архива-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ми,</a:t>
            </a:r>
            <a:r>
              <a:rPr sz="1759" spc="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информационное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сопровождение,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предоставление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уни- </a:t>
            </a:r>
            <a:r>
              <a:rPr sz="1759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кальных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материалов,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диалог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потомками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мире,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согласовании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приезда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Calibri"/>
                <a:cs typeface="Calibri"/>
              </a:rPr>
              <a:t>семей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потомков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поэта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Россию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мероприятиях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проекта,  </a:t>
            </a:r>
            <a:r>
              <a:rPr sz="1759" spc="-69" dirty="0">
                <a:solidFill>
                  <a:srgbClr val="FFFFFF"/>
                </a:solidFill>
                <a:latin typeface="Calibri"/>
                <a:cs typeface="Calibri"/>
              </a:rPr>
              <a:t>ведение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цере-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монии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награждения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победителей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Конкурса,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написание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сцена-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рия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Гран-маскарада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«Пушкинский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бал»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2024,</a:t>
            </a:r>
            <a:r>
              <a:rPr sz="1759" spc="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консультации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вопросам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истории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быта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пушкинской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эпохи,</a:t>
            </a:r>
            <a:endParaRPr sz="1759" dirty="0">
              <a:latin typeface="Calibri"/>
              <a:cs typeface="Calibri"/>
            </a:endParaRPr>
          </a:p>
          <a:p>
            <a:pPr marL="15958"/>
            <a:r>
              <a:rPr sz="1759" spc="-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по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вопросам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реконструкции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бала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1899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года.</a:t>
            </a:r>
            <a:endParaRPr sz="1759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807" y="271036"/>
            <a:ext cx="3912843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pc="-63" dirty="0">
                <a:latin typeface="Palatino Linotype"/>
                <a:cs typeface="Palatino Linotype"/>
              </a:rPr>
              <a:t>С</a:t>
            </a:r>
            <a:r>
              <a:rPr spc="-201" dirty="0">
                <a:latin typeface="Palatino Linotype"/>
                <a:cs typeface="Palatino Linotype"/>
              </a:rPr>
              <a:t>е</a:t>
            </a:r>
            <a:r>
              <a:rPr spc="-270" dirty="0">
                <a:latin typeface="Palatino Linotype"/>
                <a:cs typeface="Palatino Linotype"/>
              </a:rPr>
              <a:t>р</a:t>
            </a:r>
            <a:r>
              <a:rPr spc="-31" dirty="0">
                <a:latin typeface="Palatino Linotype"/>
                <a:cs typeface="Palatino Linotype"/>
              </a:rPr>
              <a:t>г</a:t>
            </a:r>
            <a:r>
              <a:rPr spc="-201" dirty="0">
                <a:latin typeface="Palatino Linotype"/>
                <a:cs typeface="Palatino Linotype"/>
              </a:rPr>
              <a:t>ей</a:t>
            </a:r>
            <a:r>
              <a:rPr spc="-75" dirty="0">
                <a:latin typeface="Palatino Linotype"/>
                <a:cs typeface="Palatino Linotype"/>
              </a:rPr>
              <a:t> </a:t>
            </a:r>
            <a:r>
              <a:rPr spc="-226" dirty="0">
                <a:latin typeface="Palatino Linotype"/>
                <a:cs typeface="Palatino Linotype"/>
              </a:rPr>
              <a:t>Ми</a:t>
            </a:r>
            <a:r>
              <a:rPr spc="-101" dirty="0">
                <a:latin typeface="Palatino Linotype"/>
                <a:cs typeface="Palatino Linotype"/>
              </a:rPr>
              <a:t>х</a:t>
            </a:r>
            <a:r>
              <a:rPr spc="-143" dirty="0">
                <a:latin typeface="Palatino Linotype"/>
                <a:cs typeface="Palatino Linotype"/>
              </a:rPr>
              <a:t>а</a:t>
            </a:r>
            <a:r>
              <a:rPr spc="-170" dirty="0">
                <a:latin typeface="Palatino Linotype"/>
                <a:cs typeface="Palatino Linotype"/>
              </a:rPr>
              <a:t>й</a:t>
            </a:r>
            <a:r>
              <a:rPr spc="-182" dirty="0">
                <a:latin typeface="Palatino Linotype"/>
                <a:cs typeface="Palatino Linotype"/>
              </a:rPr>
              <a:t>л</a:t>
            </a:r>
            <a:r>
              <a:rPr spc="-245" dirty="0">
                <a:latin typeface="Palatino Linotype"/>
                <a:cs typeface="Palatino Linotype"/>
              </a:rPr>
              <a:t>о</a:t>
            </a:r>
            <a:r>
              <a:rPr spc="-75" dirty="0">
                <a:latin typeface="Palatino Linotype"/>
                <a:cs typeface="Palatino Linotype"/>
              </a:rPr>
              <a:t>в</a:t>
            </a:r>
            <a:r>
              <a:rPr spc="-94" dirty="0">
                <a:latin typeface="Palatino Linotype"/>
                <a:cs typeface="Palatino Linotype"/>
              </a:rPr>
              <a:t>и</a:t>
            </a:r>
            <a:r>
              <a:rPr spc="-207" dirty="0">
                <a:latin typeface="Palatino Linotype"/>
                <a:cs typeface="Palatino Linotype"/>
              </a:rPr>
              <a:t>ч</a:t>
            </a:r>
            <a:r>
              <a:rPr spc="-75" dirty="0">
                <a:latin typeface="Palatino Linotype"/>
                <a:cs typeface="Palatino Linotype"/>
              </a:rPr>
              <a:t> </a:t>
            </a:r>
            <a:r>
              <a:rPr spc="-157" dirty="0">
                <a:latin typeface="Palatino Linotype"/>
                <a:cs typeface="Palatino Linotype"/>
              </a:rPr>
              <a:t>Н</a:t>
            </a:r>
            <a:r>
              <a:rPr spc="-182" dirty="0">
                <a:latin typeface="Palatino Linotype"/>
                <a:cs typeface="Palatino Linotype"/>
              </a:rPr>
              <a:t>ек</a:t>
            </a:r>
            <a:r>
              <a:rPr spc="-176" dirty="0">
                <a:latin typeface="Palatino Linotype"/>
                <a:cs typeface="Palatino Linotype"/>
              </a:rPr>
              <a:t>р</a:t>
            </a:r>
            <a:r>
              <a:rPr spc="-138" dirty="0">
                <a:latin typeface="Palatino Linotype"/>
                <a:cs typeface="Palatino Linotype"/>
              </a:rPr>
              <a:t>а</a:t>
            </a:r>
            <a:r>
              <a:rPr spc="-94" dirty="0">
                <a:latin typeface="Palatino Linotype"/>
                <a:cs typeface="Palatino Linotype"/>
              </a:rPr>
              <a:t>с</a:t>
            </a:r>
            <a:r>
              <a:rPr spc="-245" dirty="0">
                <a:latin typeface="Palatino Linotype"/>
                <a:cs typeface="Palatino Linotype"/>
              </a:rPr>
              <a:t>о</a:t>
            </a:r>
            <a:r>
              <a:rPr spc="6" dirty="0">
                <a:latin typeface="Palatino Linotype"/>
                <a:cs typeface="Palatino Linotype"/>
              </a:rPr>
              <a:t>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695" y="792034"/>
            <a:ext cx="4330138" cy="24816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508" spc="143" dirty="0">
                <a:solidFill>
                  <a:srgbClr val="FFFFFF"/>
                </a:solidFill>
                <a:latin typeface="Calibri"/>
                <a:cs typeface="Calibri"/>
              </a:rPr>
              <a:t>ХУДОЖЕСТВЕННЫЙ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07" dirty="0">
                <a:solidFill>
                  <a:srgbClr val="FFFFFF"/>
                </a:solidFill>
                <a:latin typeface="Calibri"/>
                <a:cs typeface="Calibri"/>
              </a:rPr>
              <a:t>РУКОВОДИТЕЛЬ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2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508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575" y="616346"/>
            <a:ext cx="5516250" cy="6231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711" y="480337"/>
            <a:ext cx="6059960" cy="663645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891229" marR="884846" algn="ctr">
              <a:spcBef>
                <a:spcPts val="126"/>
              </a:spcBef>
            </a:pP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Выставки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просветительские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мероприятия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endParaRPr sz="2262">
              <a:latin typeface="Tahoma"/>
              <a:cs typeface="Tahoma"/>
            </a:endParaRPr>
          </a:p>
          <a:p>
            <a:pPr>
              <a:spcBef>
                <a:spcPts val="57"/>
              </a:spcBef>
            </a:pPr>
            <a:endParaRPr sz="2199">
              <a:latin typeface="Tahoma"/>
              <a:cs typeface="Tahoma"/>
            </a:endParaRPr>
          </a:p>
          <a:p>
            <a:pPr marL="315959" marR="307183" indent="-1596" algn="ctr"/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Экспонирование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эскизов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работ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победителе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конкурса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городах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РФ, 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связанных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жизнью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творчеством</a:t>
            </a:r>
            <a:endParaRPr sz="2262">
              <a:latin typeface="Tahoma"/>
              <a:cs typeface="Tahoma"/>
            </a:endParaRPr>
          </a:p>
          <a:p>
            <a:pPr marL="15958" marR="6383" indent="-3192" algn="ctr"/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(Санкт-Петербург,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Москва,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Московская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обл.,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Михайловское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(Псковская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обл.),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Казань,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Нижний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Новгород,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Пушкин,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Таганрог,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Тверь,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Ростов,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Крым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др.)</a:t>
            </a:r>
            <a:endParaRPr sz="2262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2199">
              <a:latin typeface="Tahoma"/>
              <a:cs typeface="Tahoma"/>
            </a:endParaRPr>
          </a:p>
          <a:p>
            <a:pPr marL="145214" marR="134840" algn="ctr"/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Мастер-классы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ведущих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специалистов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08" dirty="0">
                <a:solidFill>
                  <a:srgbClr val="FFFFFF"/>
                </a:solidFill>
                <a:latin typeface="Tahoma"/>
                <a:cs typeface="Tahoma"/>
              </a:rPr>
              <a:t>мире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мод</a:t>
            </a:r>
            <a:r>
              <a:rPr sz="2262" spc="232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262" spc="-20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дизайна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одежды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7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51" dirty="0">
                <a:solidFill>
                  <a:srgbClr val="FFFFFF"/>
                </a:solidFill>
                <a:latin typeface="Verdana"/>
                <a:cs typeface="Verdana"/>
              </a:rPr>
              <a:t>книг</a:t>
            </a:r>
            <a:r>
              <a:rPr sz="2262" spc="-63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лекции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жизни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творчестве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поэта,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творческие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встречи </a:t>
            </a:r>
            <a:r>
              <a:rPr sz="2262" spc="415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участниками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кураторами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проекта,</a:t>
            </a:r>
            <a:endParaRPr sz="2262">
              <a:latin typeface="Tahoma"/>
              <a:cs typeface="Tahoma"/>
            </a:endParaRPr>
          </a:p>
          <a:p>
            <a:pPr marL="377396" marR="367822" algn="ctr"/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кинопоказы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онлайн-семинары,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уроки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бальных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старинных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танцев</a:t>
            </a:r>
            <a:r>
              <a:rPr sz="2262" spc="-6" dirty="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endParaRPr sz="2262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43773" y="358775"/>
            <a:ext cx="5228680" cy="6825835"/>
            <a:chOff x="5844550" y="1058802"/>
            <a:chExt cx="4161251" cy="54323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4550" y="1058802"/>
              <a:ext cx="2159990" cy="3186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798" y="2990154"/>
              <a:ext cx="2160003" cy="3500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4" y="119483"/>
            <a:ext cx="3110168" cy="402823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513" b="0" spc="57" dirty="0">
                <a:solidFill>
                  <a:srgbClr val="FDFDFD"/>
                </a:solidFill>
                <a:latin typeface="Calibri"/>
                <a:cs typeface="Calibri"/>
              </a:rPr>
              <a:t>Актуальность</a:t>
            </a:r>
            <a:r>
              <a:rPr sz="2513" b="0" spc="-38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2513" b="0" spc="6" dirty="0">
                <a:solidFill>
                  <a:srgbClr val="FDFDFD"/>
                </a:solidFill>
                <a:latin typeface="Calibri"/>
                <a:cs typeface="Calibri"/>
              </a:rPr>
              <a:t>проекта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873" y="1297510"/>
            <a:ext cx="5580429" cy="488962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204257">
              <a:spcBef>
                <a:spcPts val="126"/>
              </a:spcBef>
              <a:buChar char="•"/>
              <a:tabLst>
                <a:tab pos="589631" algn="l"/>
                <a:tab pos="590429" algn="l"/>
              </a:tabLst>
            </a:pPr>
            <a:r>
              <a:rPr sz="2262" spc="19" dirty="0">
                <a:solidFill>
                  <a:srgbClr val="FFFFFF"/>
                </a:solidFill>
                <a:latin typeface="Calibri"/>
                <a:cs typeface="Calibri"/>
              </a:rPr>
              <a:t>Сегодня 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чрезвычайно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важным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69" dirty="0">
                <a:solidFill>
                  <a:srgbClr val="FFFFFF"/>
                </a:solidFill>
                <a:latin typeface="Calibri"/>
                <a:cs typeface="Calibri"/>
              </a:rPr>
              <a:t>акту-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альным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творческой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молодежи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воспитание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бережного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отношения </a:t>
            </a:r>
            <a:r>
              <a:rPr sz="2262" spc="82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куль- </a:t>
            </a:r>
            <a:r>
              <a:rPr sz="226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турно-историческому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63" dirty="0">
                <a:solidFill>
                  <a:srgbClr val="FFFFFF"/>
                </a:solidFill>
                <a:latin typeface="Calibri"/>
                <a:cs typeface="Calibri"/>
              </a:rPr>
              <a:t>наследию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страны</a:t>
            </a:r>
            <a:endParaRPr sz="2262">
              <a:latin typeface="Calibri"/>
              <a:cs typeface="Calibri"/>
            </a:endParaRPr>
          </a:p>
          <a:p>
            <a:pPr marL="15958" marR="6383">
              <a:buChar char="•"/>
              <a:tabLst>
                <a:tab pos="589631" algn="l"/>
                <a:tab pos="590429" algn="l"/>
              </a:tabLst>
            </a:pPr>
            <a:r>
              <a:rPr sz="2262" spc="10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примере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уникального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 творчества </a:t>
            </a:r>
            <a:r>
              <a:rPr sz="2262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Calibri"/>
                <a:cs typeface="Calibri"/>
              </a:rPr>
              <a:t>А.С.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Пушкина,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актуальной </a:t>
            </a:r>
            <a:r>
              <a:rPr sz="2262" spc="-63" dirty="0">
                <a:solidFill>
                  <a:srgbClr val="FFFFFF"/>
                </a:solidFill>
                <a:latin typeface="Calibri"/>
                <a:cs typeface="Calibri"/>
              </a:rPr>
              <a:t>задачей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моло-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44" dirty="0">
                <a:solidFill>
                  <a:srgbClr val="FFFFFF"/>
                </a:solidFill>
                <a:latin typeface="Calibri"/>
                <a:cs typeface="Calibri"/>
              </a:rPr>
              <a:t>дого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поколения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изучение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Calibri"/>
                <a:cs typeface="Calibri"/>
              </a:rPr>
              <a:t>культур- </a:t>
            </a:r>
            <a:r>
              <a:rPr sz="2262" spc="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ного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кода</a:t>
            </a:r>
            <a:r>
              <a:rPr sz="2262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России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национальной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иден-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Calibri"/>
                <a:cs typeface="Calibri"/>
              </a:rPr>
              <a:t>тичности</a:t>
            </a:r>
            <a:endParaRPr sz="2262">
              <a:latin typeface="Calibri"/>
              <a:cs typeface="Calibri"/>
            </a:endParaRPr>
          </a:p>
          <a:p>
            <a:pPr marL="15958" marR="343087" algn="just">
              <a:buChar char="•"/>
              <a:tabLst>
                <a:tab pos="590429" algn="l"/>
              </a:tabLst>
            </a:pP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Поэтому, во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время проведения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меж-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дународного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«Пушкинский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бал» </a:t>
            </a:r>
            <a:r>
              <a:rPr sz="2262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пройдет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серия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онлайн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оффлайн-сессий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ведущими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членами </a:t>
            </a:r>
            <a:r>
              <a:rPr sz="2262" spc="25" dirty="0">
                <a:solidFill>
                  <a:srgbClr val="FFFFFF"/>
                </a:solidFill>
                <a:latin typeface="Calibri"/>
                <a:cs typeface="Calibri"/>
              </a:rPr>
              <a:t>экс-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пертного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совета</a:t>
            </a:r>
            <a:endParaRPr sz="2262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9975" y="493455"/>
            <a:ext cx="5105401" cy="63563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253955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86" y="2704299"/>
            <a:ext cx="5152760" cy="349719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indent="-3192" algn="ctr">
              <a:spcBef>
                <a:spcPts val="126"/>
              </a:spcBef>
            </a:pP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Выставка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работ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лауреатов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Международного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конкурса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дизайнеров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художников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лучший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костюм</a:t>
            </a:r>
            <a:endParaRPr sz="2262">
              <a:latin typeface="Tahoma"/>
              <a:cs typeface="Tahoma"/>
            </a:endParaRPr>
          </a:p>
          <a:p>
            <a:pPr marL="1007719" marR="998145" algn="ctr"/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2262" spc="-1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>
              <a:latin typeface="Tahoma"/>
              <a:cs typeface="Tahoma"/>
            </a:endParaRPr>
          </a:p>
          <a:p>
            <a:pPr marL="798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«ПУШКИНСКИЙ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БАЛ»</a:t>
            </a:r>
            <a:endParaRPr sz="2262">
              <a:latin typeface="Tahoma"/>
              <a:cs typeface="Tahoma"/>
            </a:endParaRPr>
          </a:p>
          <a:p>
            <a:pPr marL="79788" algn="ctr"/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Историческом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парке</a:t>
            </a:r>
            <a:endParaRPr sz="2262">
              <a:latin typeface="Tahoma"/>
              <a:cs typeface="Tahoma"/>
            </a:endParaRPr>
          </a:p>
          <a:p>
            <a:pPr marL="874474" marR="865697" algn="ctr"/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«Россия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Моя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история»  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Санкт-Петербурга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3684" y="2409448"/>
            <a:ext cx="6547707" cy="4512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8FC97-42E1-39DE-D99C-AB3BB0CB6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7487"/>
            <a:ext cx="4985014" cy="7140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32F631-1EC2-B1F8-157A-EB2B64A0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217487"/>
            <a:ext cx="4989477" cy="7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71626"/>
            <a:ext cx="13465236" cy="95186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253955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9881" y="594822"/>
            <a:ext cx="2500580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262" spc="-101" dirty="0">
                <a:solidFill>
                  <a:srgbClr val="FFFFFF"/>
                </a:solidFill>
                <a:latin typeface="Verdana"/>
                <a:cs typeface="Verdana"/>
              </a:rPr>
              <a:t>СТАРТ </a:t>
            </a:r>
            <a:r>
              <a:rPr sz="2262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13" dirty="0">
                <a:solidFill>
                  <a:srgbClr val="FFFFFF"/>
                </a:solidFill>
                <a:latin typeface="Verdana"/>
                <a:cs typeface="Verdana"/>
              </a:rPr>
              <a:t>ПРОЕКТА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276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2262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757" y="1454830"/>
            <a:ext cx="4220828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2262" spc="25" dirty="0">
                <a:solidFill>
                  <a:srgbClr val="FFFFFF"/>
                </a:solidFill>
                <a:latin typeface="Verdana"/>
                <a:cs typeface="Verdana"/>
              </a:rPr>
              <a:t>Пресс-конференци</a:t>
            </a:r>
            <a:r>
              <a:rPr sz="2262" spc="31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288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Verdana"/>
                <a:cs typeface="Verdana"/>
              </a:rPr>
              <a:t>ТАСС</a:t>
            </a:r>
            <a:endParaRPr sz="2262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262" spc="-195" dirty="0">
                <a:solidFill>
                  <a:srgbClr val="FFFFFF"/>
                </a:solidFill>
                <a:latin typeface="Verdana"/>
                <a:cs typeface="Verdana"/>
              </a:rPr>
              <a:t>01.01.2024</a:t>
            </a:r>
            <a:endParaRPr sz="2262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721" y="2662946"/>
            <a:ext cx="4646900" cy="3937703"/>
          </a:xfrm>
          <a:prstGeom prst="rect">
            <a:avLst/>
          </a:prstGeom>
        </p:spPr>
        <p:txBody>
          <a:bodyPr vert="horz" wrap="square" lIns="0" tIns="102130" rIns="0" bIns="0" rtlCol="0">
            <a:spAutoFit/>
          </a:bodyPr>
          <a:lstStyle/>
          <a:p>
            <a:pPr algn="ctr">
              <a:spcBef>
                <a:spcPts val="804"/>
              </a:spcBef>
            </a:pPr>
            <a:r>
              <a:rPr sz="2262" spc="-75" dirty="0">
                <a:solidFill>
                  <a:srgbClr val="FFFFFF"/>
                </a:solidFill>
                <a:latin typeface="Verdana"/>
                <a:cs typeface="Verdana"/>
              </a:rPr>
              <a:t>Объявлени</a:t>
            </a:r>
            <a:r>
              <a:rPr sz="2262" spc="-63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Verdana"/>
                <a:cs typeface="Verdana"/>
              </a:rPr>
              <a:t>том,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63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endParaRPr sz="2262" dirty="0">
              <a:latin typeface="Verdana"/>
              <a:cs typeface="Verdana"/>
            </a:endParaRPr>
          </a:p>
          <a:p>
            <a:pPr marL="1596" algn="ctr">
              <a:spcBef>
                <a:spcPts val="679"/>
              </a:spcBef>
            </a:pP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«АДМИРАЛТЕЙСКАЯ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dirty="0">
                <a:solidFill>
                  <a:srgbClr val="FFFFFF"/>
                </a:solidFill>
                <a:latin typeface="Tahoma"/>
                <a:cs typeface="Tahoma"/>
              </a:rPr>
              <a:t>ИГЛА»,</a:t>
            </a:r>
            <a:endParaRPr sz="2262" dirty="0">
              <a:latin typeface="Tahoma"/>
              <a:cs typeface="Tahoma"/>
            </a:endParaRPr>
          </a:p>
          <a:p>
            <a:pPr marL="683781" marR="672611" algn="ctr">
              <a:lnSpc>
                <a:spcPct val="125000"/>
              </a:lnSpc>
            </a:pP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«Санкт-Петербургский 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Пушкинский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фонд»,</a:t>
            </a:r>
            <a:endParaRPr sz="2262" dirty="0">
              <a:latin typeface="Tahoma"/>
              <a:cs typeface="Tahoma"/>
            </a:endParaRPr>
          </a:p>
          <a:p>
            <a:pPr marL="15958" marR="6383" indent="-798" algn="ctr">
              <a:lnSpc>
                <a:spcPct val="125000"/>
              </a:lnSpc>
            </a:pPr>
            <a:r>
              <a:rPr sz="2262" spc="270" dirty="0">
                <a:solidFill>
                  <a:srgbClr val="FFFFFF"/>
                </a:solidFill>
                <a:latin typeface="Tahoma"/>
                <a:cs typeface="Tahoma"/>
              </a:rPr>
              <a:t>РОО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«Алые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паруса» </a:t>
            </a:r>
            <a:r>
              <a:rPr sz="2262" spc="31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роводят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конкурс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дизайнеров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художников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лучший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костюм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</a:t>
            </a:r>
            <a:endParaRPr sz="2262" dirty="0">
              <a:latin typeface="Tahoma"/>
              <a:cs typeface="Tahoma"/>
            </a:endParaRPr>
          </a:p>
          <a:p>
            <a:pPr algn="ctr">
              <a:spcBef>
                <a:spcPts val="679"/>
              </a:spcBef>
            </a:pP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443" y="357714"/>
            <a:ext cx="5226733" cy="31652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8558" y="3739230"/>
            <a:ext cx="5265970" cy="34786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337" y="792527"/>
            <a:ext cx="6068849" cy="5235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7052" y="494475"/>
            <a:ext cx="4847170" cy="611586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173139">
              <a:spcBef>
                <a:spcPts val="126"/>
              </a:spcBef>
            </a:pPr>
            <a:r>
              <a:rPr sz="1759" b="1" spc="-101" dirty="0">
                <a:solidFill>
                  <a:srgbClr val="FFFFFF"/>
                </a:solidFill>
                <a:latin typeface="Palatino Linotype"/>
                <a:cs typeface="Palatino Linotype"/>
              </a:rPr>
              <a:t>ЛЕКЦИИ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«А.С.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Пушкин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6" dirty="0">
                <a:solidFill>
                  <a:srgbClr val="FFFFFF"/>
                </a:solidFill>
                <a:latin typeface="Palatino Linotype"/>
                <a:cs typeface="Palatino Linotype"/>
              </a:rPr>
              <a:t>в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51" dirty="0">
                <a:solidFill>
                  <a:srgbClr val="FFFFFF"/>
                </a:solidFill>
                <a:latin typeface="Palatino Linotype"/>
                <a:cs typeface="Palatino Linotype"/>
              </a:rPr>
              <a:t>памяти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поколений»</a:t>
            </a:r>
            <a:r>
              <a:rPr sz="1759" b="1" spc="6" dirty="0">
                <a:solidFill>
                  <a:srgbClr val="FFFFFF"/>
                </a:solidFill>
                <a:latin typeface="Palatino Linotype"/>
                <a:cs typeface="Palatino Linotype"/>
              </a:rPr>
              <a:t>, 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презентация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07" dirty="0">
                <a:solidFill>
                  <a:srgbClr val="FFFFFF"/>
                </a:solidFill>
                <a:latin typeface="Palatino Linotype"/>
                <a:cs typeface="Palatino Linotype"/>
              </a:rPr>
              <a:t>книг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13" dirty="0">
                <a:solidFill>
                  <a:srgbClr val="FFFFFF"/>
                </a:solidFill>
                <a:latin typeface="Palatino Linotype"/>
                <a:cs typeface="Palatino Linotype"/>
              </a:rPr>
              <a:t>Издательства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 "АВРОРА".</a:t>
            </a:r>
            <a:endParaRPr sz="1759">
              <a:latin typeface="Palatino Linotype"/>
              <a:cs typeface="Palatino Linotype"/>
            </a:endParaRPr>
          </a:p>
          <a:p>
            <a:pPr marL="15958">
              <a:spcBef>
                <a:spcPts val="1759"/>
              </a:spcBef>
            </a:pP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Научно-популярные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интерактивные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лекции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508">
              <a:latin typeface="Calibri"/>
              <a:cs typeface="Calibri"/>
            </a:endParaRPr>
          </a:p>
          <a:p>
            <a:pPr marL="15958" marR="51064"/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«Пушкинский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3" dirty="0">
                <a:solidFill>
                  <a:srgbClr val="FFFFFF"/>
                </a:solidFill>
                <a:latin typeface="Calibri"/>
                <a:cs typeface="Calibri"/>
              </a:rPr>
              <a:t>бал»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проанализируют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эволюцию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образа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общественном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сознании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России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неразрыв-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ной связи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 основными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этапами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Всероссийского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первого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стра-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протяжении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всей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истории.</a:t>
            </a:r>
            <a:endParaRPr sz="1508">
              <a:latin typeface="Calibri"/>
              <a:cs typeface="Calibri"/>
            </a:endParaRPr>
          </a:p>
          <a:p>
            <a:pPr marL="15958" marR="10372"/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Оглядываясь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назад,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отмечаем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1" dirty="0">
                <a:solidFill>
                  <a:srgbClr val="FFFFFF"/>
                </a:solidFill>
                <a:latin typeface="Calibri"/>
                <a:cs typeface="Calibri"/>
              </a:rPr>
              <a:t>три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эпохи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старей-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шего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пушкинского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страны:</a:t>
            </a:r>
            <a:endParaRPr sz="1508">
              <a:latin typeface="Calibri"/>
              <a:cs typeface="Calibri"/>
            </a:endParaRPr>
          </a:p>
          <a:p>
            <a:pPr marL="15958" marR="35904"/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лицейскую,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связанную с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возникновением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первыми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деся- </a:t>
            </a:r>
            <a:r>
              <a:rPr sz="1508" spc="-3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тилетиями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существования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стенах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Императорско-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Александровского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Лицея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(1879–1917),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академическую</a:t>
            </a:r>
            <a:endParaRPr sz="1508">
              <a:latin typeface="Calibri"/>
              <a:cs typeface="Calibri"/>
            </a:endParaRPr>
          </a:p>
          <a:p>
            <a:pPr marL="15958" marR="6383"/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годы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пребывания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составе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Пушкинского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Дома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Академии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наук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(1917–1953)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эпоху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функционирования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системе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Министер-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ства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1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1953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по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настоящее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время).</a:t>
            </a:r>
            <a:endParaRPr sz="1508">
              <a:latin typeface="Calibri"/>
              <a:cs typeface="Calibri"/>
            </a:endParaRPr>
          </a:p>
          <a:p>
            <a:pPr marL="15958" marR="106916"/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Всероссийский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музей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бережно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хранит,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приумножает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7" dirty="0">
                <a:solidFill>
                  <a:srgbClr val="FFFFFF"/>
                </a:solidFill>
                <a:latin typeface="Calibri"/>
                <a:cs typeface="Calibri"/>
              </a:rPr>
              <a:t>делает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широким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достоянием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российской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публики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лучшую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мире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пушкинскую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коллекцию,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равной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которой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своему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значению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уникальности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нет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од-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ном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0" dirty="0">
                <a:solidFill>
                  <a:srgbClr val="FFFFFF"/>
                </a:solidFill>
                <a:latin typeface="Calibri"/>
                <a:cs typeface="Calibri"/>
              </a:rPr>
              <a:t>музеев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нашей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страны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13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пределами.</a:t>
            </a:r>
            <a:endParaRPr sz="1508">
              <a:latin typeface="Calibri"/>
              <a:cs typeface="Calibri"/>
            </a:endParaRPr>
          </a:p>
          <a:p>
            <a:pPr>
              <a:spcBef>
                <a:spcPts val="44"/>
              </a:spcBef>
            </a:pPr>
            <a:endParaRPr sz="1445">
              <a:latin typeface="Calibri"/>
              <a:cs typeface="Calibri"/>
            </a:endParaRPr>
          </a:p>
          <a:p>
            <a:pPr marL="15958" marR="60639"/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Лекции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адресована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широкому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кругу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слушателей,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которым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небезразлична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судьба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русской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литературы.</a:t>
            </a:r>
            <a:endParaRPr sz="150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70" y="3181354"/>
            <a:ext cx="2836492" cy="106043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indent="864899">
              <a:spcBef>
                <a:spcPts val="126"/>
              </a:spcBef>
            </a:pP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Лекции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известных</a:t>
            </a:r>
            <a:r>
              <a:rPr sz="226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деятелей</a:t>
            </a:r>
            <a:endParaRPr sz="2262">
              <a:latin typeface="Tahoma"/>
              <a:cs typeface="Tahoma"/>
            </a:endParaRPr>
          </a:p>
          <a:p>
            <a:pPr marL="795484"/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культуры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87" y="2599605"/>
            <a:ext cx="2964303" cy="19919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888" y="4895496"/>
            <a:ext cx="2970878" cy="20235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2801" y="4775518"/>
            <a:ext cx="3278111" cy="21359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2801" y="249628"/>
            <a:ext cx="2970876" cy="2023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375" y="256410"/>
            <a:ext cx="2970875" cy="20235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83100" y="246102"/>
            <a:ext cx="2970875" cy="2023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83585" y="2389309"/>
            <a:ext cx="2970877" cy="20234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83099" y="4591543"/>
            <a:ext cx="2992965" cy="20385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592" y="652684"/>
            <a:ext cx="4832808" cy="628052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algn="ctr">
              <a:spcBef>
                <a:spcPts val="126"/>
              </a:spcBef>
            </a:pPr>
            <a:r>
              <a:rPr sz="2262" b="1" spc="-6" dirty="0">
                <a:solidFill>
                  <a:srgbClr val="FFFFFF"/>
                </a:solidFill>
                <a:latin typeface="Tahoma"/>
                <a:cs typeface="Tahoma"/>
              </a:rPr>
              <a:t>Гастроли</a:t>
            </a:r>
            <a:r>
              <a:rPr sz="2262" b="1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63" dirty="0">
                <a:solidFill>
                  <a:srgbClr val="FFFFFF"/>
                </a:solidFill>
                <a:latin typeface="Tahoma"/>
                <a:cs typeface="Tahoma"/>
              </a:rPr>
              <a:t>работ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19" dirty="0">
                <a:solidFill>
                  <a:srgbClr val="FFFFFF"/>
                </a:solidFill>
                <a:latin typeface="Tahoma"/>
                <a:cs typeface="Tahoma"/>
              </a:rPr>
              <a:t>победителей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2262" b="1" spc="-6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пушкинским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19" dirty="0">
                <a:solidFill>
                  <a:srgbClr val="FFFFFF"/>
                </a:solidFill>
                <a:latin typeface="Tahoma"/>
                <a:cs typeface="Tahoma"/>
              </a:rPr>
              <a:t>городам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6" dirty="0">
                <a:solidFill>
                  <a:srgbClr val="FFFFFF"/>
                </a:solidFill>
                <a:latin typeface="Tahoma"/>
                <a:cs typeface="Tahoma"/>
              </a:rPr>
              <a:t>России.</a:t>
            </a:r>
            <a:endParaRPr sz="2262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64">
              <a:latin typeface="Tahoma"/>
              <a:cs typeface="Tahoma"/>
            </a:endParaRPr>
          </a:p>
          <a:p>
            <a:pPr marL="1140167" marR="1097082" indent="-32712" algn="ctr">
              <a:spcBef>
                <a:spcPts val="2092"/>
              </a:spcBef>
            </a:pP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Санкт-Петербург,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Москва,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Московская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обл.,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Михайловское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(Псковская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обл.),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Казань,</a:t>
            </a:r>
            <a:endParaRPr sz="2262">
              <a:latin typeface="Tahoma"/>
              <a:cs typeface="Tahoma"/>
            </a:endParaRPr>
          </a:p>
          <a:p>
            <a:pPr marL="1098676" marR="1010911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Нижний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Великий</a:t>
            </a:r>
            <a:r>
              <a:rPr sz="2262" spc="-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Пушкин,</a:t>
            </a:r>
            <a:endParaRPr sz="2262">
              <a:latin typeface="Tahoma"/>
              <a:cs typeface="Tahoma"/>
            </a:endParaRPr>
          </a:p>
          <a:p>
            <a:pPr marL="1776873" marR="1687511" algn="ctr"/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Таганрог,  </a:t>
            </a:r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Тверь,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Ростов,</a:t>
            </a:r>
            <a:endParaRPr sz="2262">
              <a:latin typeface="Tahoma"/>
              <a:cs typeface="Tahoma"/>
            </a:endParaRPr>
          </a:p>
          <a:p>
            <a:pPr marL="2050545" marR="1960385" algn="ctr"/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Крым 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др.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7790" y="2339693"/>
            <a:ext cx="7124439" cy="3292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6" y="434974"/>
            <a:ext cx="11996830" cy="64642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81862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849" y="215661"/>
            <a:ext cx="704535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pc="-176" dirty="0"/>
              <a:t>Теги: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0849" y="815674"/>
            <a:ext cx="3096603" cy="543041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2333792">
              <a:spcBef>
                <a:spcPts val="126"/>
              </a:spcBef>
            </a:pP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#бал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#балы</a:t>
            </a:r>
            <a:endParaRPr sz="1759">
              <a:latin typeface="Tahoma"/>
              <a:cs typeface="Tahoma"/>
            </a:endParaRPr>
          </a:p>
          <a:p>
            <a:pPr marL="15958" marR="6383"/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#ассамблеи </a:t>
            </a:r>
            <a:r>
              <a:rPr sz="1759" spc="2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#маскарады </a:t>
            </a:r>
            <a:r>
              <a:rPr sz="1759" spc="1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#исторические_балы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#история_культуры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#реконструкции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#исторические_танцы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#бал_маскарад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#пушкинский_карна-вал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#литературный_бал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#столица_балов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#пушкинский_бал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#благотворительсный_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бал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#бал_реконструкция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#бал_пушкина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#история_костюма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#бальный_этикет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#старинные_танцы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#имтория_россии</a:t>
            </a:r>
            <a:endParaRPr sz="1759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005" y="225573"/>
            <a:ext cx="5394217" cy="63117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97" y="793954"/>
            <a:ext cx="8069339" cy="36678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2351" y="5306747"/>
            <a:ext cx="6438159" cy="48021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3016" spc="-107" dirty="0">
                <a:solidFill>
                  <a:srgbClr val="FFFFFF"/>
                </a:solidFill>
                <a:latin typeface="Georgia"/>
                <a:cs typeface="Georgia"/>
              </a:rPr>
              <a:t>WWW.ПУШКИНСКИЙКОНКУРС.РФ</a:t>
            </a:r>
            <a:endParaRPr sz="3016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7258" y="20898"/>
            <a:ext cx="1725832" cy="28682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Организаторы:</a:t>
            </a:r>
            <a:endParaRPr sz="1759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955" y="1160281"/>
            <a:ext cx="4387586" cy="5303523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1011" marR="62234" algn="ctr">
              <a:lnSpc>
                <a:spcPct val="125000"/>
              </a:lnSpc>
              <a:spcBef>
                <a:spcPts val="126"/>
              </a:spcBef>
            </a:pP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Всероссийский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музей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1759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95" dirty="0">
                <a:solidFill>
                  <a:srgbClr val="FFFFFF"/>
                </a:solidFill>
                <a:latin typeface="Tahoma"/>
                <a:cs typeface="Tahoma"/>
              </a:rPr>
              <a:t>СПб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Пушкинский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20" dirty="0">
                <a:solidFill>
                  <a:srgbClr val="FFFFFF"/>
                </a:solidFill>
                <a:latin typeface="Tahoma"/>
                <a:cs typeface="Tahoma"/>
              </a:rPr>
              <a:t>фонд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Tahoma"/>
                <a:cs typeface="Tahoma"/>
              </a:rPr>
              <a:t>культуры</a:t>
            </a:r>
            <a:endParaRPr sz="1759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36">
              <a:latin typeface="Tahoma"/>
              <a:cs typeface="Tahoma"/>
            </a:endParaRPr>
          </a:p>
          <a:p>
            <a:pPr marL="221810" marR="211438" indent="824207">
              <a:lnSpc>
                <a:spcPct val="125000"/>
              </a:lnSpc>
              <a:spcBef>
                <a:spcPts val="1640"/>
              </a:spcBef>
            </a:pP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РОО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«Алые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Паруса»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Фестиваль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«Адмиралтейская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игла»</a:t>
            </a:r>
            <a:endParaRPr sz="1759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36">
              <a:latin typeface="Tahoma"/>
              <a:cs typeface="Tahoma"/>
            </a:endParaRPr>
          </a:p>
          <a:p>
            <a:pPr marL="15958" marR="6383" indent="-798" algn="ctr">
              <a:lnSpc>
                <a:spcPct val="125000"/>
              </a:lnSpc>
              <a:spcBef>
                <a:spcPts val="1646"/>
              </a:spcBef>
            </a:pP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Санкт-Петербургский 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университет 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Промышленны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75" dirty="0">
                <a:solidFill>
                  <a:srgbClr val="FFFFFF"/>
                </a:solidFill>
                <a:latin typeface="Verdana"/>
                <a:cs typeface="Verdana"/>
              </a:rPr>
              <a:t>Технологий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Дизайна</a:t>
            </a:r>
            <a:endParaRPr sz="1759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36">
              <a:latin typeface="Verdana"/>
              <a:cs typeface="Verdana"/>
            </a:endParaRPr>
          </a:p>
          <a:p>
            <a:pPr>
              <a:spcBef>
                <a:spcPts val="13"/>
              </a:spcBef>
            </a:pPr>
            <a:endParaRPr sz="1759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1759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поддержке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2136">
              <a:latin typeface="Tahoma"/>
              <a:cs typeface="Tahoma"/>
            </a:endParaRPr>
          </a:p>
          <a:p>
            <a:pPr marL="866495" marR="795484" algn="ctr">
              <a:lnSpc>
                <a:spcPct val="125000"/>
              </a:lnSpc>
            </a:pPr>
            <a:r>
              <a:rPr sz="1759" b="1" spc="-132" dirty="0">
                <a:solidFill>
                  <a:srgbClr val="FFFFFF"/>
                </a:solidFill>
                <a:latin typeface="Verdana"/>
                <a:cs typeface="Verdana"/>
              </a:rPr>
              <a:t>Президентского</a:t>
            </a:r>
            <a:r>
              <a:rPr sz="1759" b="1" spc="-1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b="1" spc="-57" dirty="0">
                <a:solidFill>
                  <a:srgbClr val="FFFFFF"/>
                </a:solidFill>
                <a:latin typeface="Verdana"/>
                <a:cs typeface="Verdana"/>
              </a:rPr>
              <a:t>фонда  </a:t>
            </a:r>
            <a:r>
              <a:rPr sz="1759" b="1" spc="-188" dirty="0">
                <a:solidFill>
                  <a:srgbClr val="FFFFFF"/>
                </a:solidFill>
                <a:latin typeface="Verdana"/>
                <a:cs typeface="Verdana"/>
              </a:rPr>
              <a:t>культурны</a:t>
            </a:r>
            <a:r>
              <a:rPr sz="1759" b="1" spc="-176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759" b="1" spc="-1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b="1" spc="-170" dirty="0">
                <a:solidFill>
                  <a:srgbClr val="FFFFFF"/>
                </a:solidFill>
                <a:latin typeface="Verdana"/>
                <a:cs typeface="Verdana"/>
              </a:rPr>
              <a:t>инициатив</a:t>
            </a:r>
            <a:endParaRPr sz="1759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283557"/>
            <a:ext cx="4953000" cy="69571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7175" y="282575"/>
            <a:ext cx="4567502" cy="64763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1653" y="2069824"/>
            <a:ext cx="5523779" cy="349565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990964" marR="982187" indent="-798" algn="ctr">
              <a:spcBef>
                <a:spcPts val="126"/>
              </a:spcBef>
            </a:pPr>
            <a:r>
              <a:rPr sz="2262" spc="-38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2024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году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исполняется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225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33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endParaRPr sz="2262" dirty="0">
              <a:latin typeface="Tahoma"/>
              <a:cs typeface="Tahoma"/>
            </a:endParaRPr>
          </a:p>
          <a:p>
            <a:pPr marL="798" algn="ctr"/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Александра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Сергеевича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64" dirty="0">
              <a:latin typeface="Tahoma"/>
              <a:cs typeface="Tahoma"/>
            </a:endParaRPr>
          </a:p>
          <a:p>
            <a:pPr marL="15958" marR="6383" indent="1764905">
              <a:spcBef>
                <a:spcPts val="2092"/>
              </a:spcBef>
            </a:pP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Президентом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Российской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7" dirty="0">
                <a:solidFill>
                  <a:srgbClr val="FFFFFF"/>
                </a:solidFill>
                <a:latin typeface="Tahoma"/>
                <a:cs typeface="Tahoma"/>
              </a:rPr>
              <a:t>В.В.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Путиным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был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подписан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указ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05.07.2021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endParaRPr sz="2262" dirty="0">
              <a:latin typeface="Tahoma"/>
              <a:cs typeface="Tahoma"/>
            </a:endParaRPr>
          </a:p>
          <a:p>
            <a:pPr marL="1072347" marR="399737" indent="-665430"/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праздновани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225-летия  </a:t>
            </a:r>
            <a:r>
              <a:rPr sz="2262" spc="333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поэта</a:t>
            </a:r>
            <a:endParaRPr sz="2262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1" y="638729"/>
            <a:ext cx="4875894" cy="558898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262" b="1" spc="-31" dirty="0">
                <a:solidFill>
                  <a:srgbClr val="FFFFFF"/>
                </a:solidFill>
                <a:latin typeface="Tahoma"/>
                <a:cs typeface="Tahoma"/>
              </a:rPr>
              <a:t>МИССИЯ</a:t>
            </a:r>
            <a:endParaRPr sz="2262" dirty="0">
              <a:latin typeface="Tahoma"/>
              <a:cs typeface="Tahoma"/>
            </a:endParaRPr>
          </a:p>
          <a:p>
            <a:pPr>
              <a:spcBef>
                <a:spcPts val="57"/>
              </a:spcBef>
            </a:pPr>
            <a:endParaRPr sz="2199" dirty="0">
              <a:latin typeface="Tahoma"/>
              <a:cs typeface="Tahoma"/>
            </a:endParaRPr>
          </a:p>
          <a:p>
            <a:pPr marL="15958" marR="6383"/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Популяризация 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бальной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культуры,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российского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бального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движения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столице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регионах, 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как </a:t>
            </a:r>
            <a:r>
              <a:rPr sz="2262" spc="346" dirty="0">
                <a:solidFill>
                  <a:srgbClr val="FFFFFF"/>
                </a:solidFill>
                <a:latin typeface="Tahoma"/>
                <a:cs typeface="Tahoma"/>
              </a:rPr>
              <a:t>формы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изучения культурных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традиций,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литературы,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искусства,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материальной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культуры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России,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укрепления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традиций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гармоничного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взаимоотношения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полов, </a:t>
            </a:r>
            <a:r>
              <a:rPr sz="2262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воспитания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истинного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вкуса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этикета, </a:t>
            </a:r>
            <a:r>
              <a:rPr sz="2262" spc="352" dirty="0">
                <a:solidFill>
                  <a:srgbClr val="FFFFFF"/>
                </a:solidFill>
                <a:latin typeface="Tahoma"/>
                <a:cs typeface="Tahoma"/>
              </a:rPr>
              <a:t>а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содействие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развитию 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тематического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туризма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малого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предпринимательств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32" dirty="0">
                <a:solidFill>
                  <a:srgbClr val="FFFFFF"/>
                </a:solidFill>
                <a:latin typeface="Tahoma"/>
                <a:cs typeface="Tahoma"/>
              </a:rPr>
              <a:t>России</a:t>
            </a:r>
            <a:endParaRPr sz="2262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434975"/>
            <a:ext cx="5749839" cy="63166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893" y="510226"/>
            <a:ext cx="5427234" cy="652590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География: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города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Росси</a:t>
            </a:r>
            <a:r>
              <a:rPr sz="1759" spc="182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СНГ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БРИКС</a:t>
            </a:r>
            <a:endParaRPr sz="1759">
              <a:latin typeface="Verdana"/>
              <a:cs typeface="Verdana"/>
            </a:endParaRPr>
          </a:p>
          <a:p>
            <a:pPr marL="15958"/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Начало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15.01.2024</a:t>
            </a:r>
            <a:endParaRPr sz="1759">
              <a:latin typeface="Tahoma"/>
              <a:cs typeface="Tahoma"/>
            </a:endParaRPr>
          </a:p>
          <a:p>
            <a:pPr marL="15958" marR="137235"/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Окончание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первого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этапа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15.03.2024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Проведение </a:t>
            </a: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финала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Конкурса: </a:t>
            </a:r>
            <a:r>
              <a:rPr sz="1759" spc="-94" dirty="0">
                <a:solidFill>
                  <a:srgbClr val="FFFFFF"/>
                </a:solidFill>
                <a:latin typeface="Verdana"/>
                <a:cs typeface="Verdana"/>
              </a:rPr>
              <a:t>31.05.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2024 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1759" spc="-6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ГРАНД-МАСКАРАДА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69" dirty="0">
                <a:solidFill>
                  <a:srgbClr val="FFFFFF"/>
                </a:solidFill>
                <a:latin typeface="Verdana"/>
                <a:cs typeface="Verdana"/>
              </a:rPr>
              <a:t>"Пушкинский  </a:t>
            </a:r>
            <a:r>
              <a:rPr sz="1759" spc="-75" dirty="0">
                <a:solidFill>
                  <a:srgbClr val="FFFFFF"/>
                </a:solidFill>
                <a:latin typeface="Verdana"/>
                <a:cs typeface="Verdana"/>
              </a:rPr>
              <a:t>балъ"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6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01-06.05.202</a:t>
            </a:r>
            <a:r>
              <a:rPr sz="1759" spc="-17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26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Verdana"/>
                <a:cs typeface="Verdana"/>
              </a:rPr>
              <a:t>одном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и</a:t>
            </a:r>
            <a:r>
              <a:rPr sz="1759" spc="-101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исторических  дворцов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Verdana"/>
                <a:cs typeface="Verdana"/>
              </a:rPr>
              <a:t>СПб</a:t>
            </a:r>
            <a:endParaRPr sz="1759">
              <a:latin typeface="Verdana"/>
              <a:cs typeface="Verdana"/>
            </a:endParaRPr>
          </a:p>
          <a:p>
            <a:pPr>
              <a:spcBef>
                <a:spcPts val="44"/>
              </a:spcBef>
            </a:pPr>
            <a:endParaRPr sz="1696">
              <a:latin typeface="Verdana"/>
              <a:cs typeface="Verdana"/>
            </a:endParaRPr>
          </a:p>
          <a:p>
            <a:pPr marL="15958" marR="6383">
              <a:spcBef>
                <a:spcPts val="6"/>
              </a:spcBef>
            </a:pPr>
            <a:r>
              <a:rPr sz="1759" spc="-50" dirty="0">
                <a:solidFill>
                  <a:srgbClr val="FFFFFF"/>
                </a:solidFill>
                <a:latin typeface="Verdana"/>
                <a:cs typeface="Verdana"/>
              </a:rPr>
              <a:t>Пушкинский </a:t>
            </a:r>
            <a:r>
              <a:rPr sz="1759" spc="101" dirty="0">
                <a:solidFill>
                  <a:srgbClr val="FFFFFF"/>
                </a:solidFill>
                <a:latin typeface="Verdana"/>
                <a:cs typeface="Verdana"/>
              </a:rPr>
              <a:t>марафон: </a:t>
            </a:r>
            <a:r>
              <a:rPr sz="1759" spc="195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01.07.2024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30.12.2024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1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1759" spc="-1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Verdana"/>
                <a:cs typeface="Verdana"/>
              </a:rPr>
              <a:t>городам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Verdana"/>
                <a:cs typeface="Verdana"/>
              </a:rPr>
              <a:t>РФ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проедут</a:t>
            </a:r>
            <a:r>
              <a:rPr sz="1759" spc="-1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94" dirty="0">
                <a:solidFill>
                  <a:srgbClr val="FFFFFF"/>
                </a:solidFill>
                <a:latin typeface="Verdana"/>
                <a:cs typeface="Verdana"/>
              </a:rPr>
              <a:t>выставки </a:t>
            </a:r>
            <a:r>
              <a:rPr sz="1759" spc="-60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Verdana"/>
                <a:cs typeface="Verdana"/>
              </a:rPr>
              <a:t>работ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призеро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конкурса,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пройду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творческие  </a:t>
            </a:r>
            <a:r>
              <a:rPr sz="1759" spc="-50" dirty="0">
                <a:solidFill>
                  <a:srgbClr val="FFFFFF"/>
                </a:solidFill>
                <a:latin typeface="Verdana"/>
                <a:cs typeface="Verdana"/>
              </a:rPr>
              <a:t>встречи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Verdana"/>
                <a:cs typeface="Verdana"/>
              </a:rPr>
              <a:t>мастер-классы.</a:t>
            </a:r>
            <a:endParaRPr sz="1759">
              <a:latin typeface="Verdana"/>
              <a:cs typeface="Verdana"/>
            </a:endParaRPr>
          </a:p>
          <a:p>
            <a:pPr>
              <a:spcBef>
                <a:spcPts val="44"/>
              </a:spcBef>
            </a:pPr>
            <a:endParaRPr sz="1696">
              <a:latin typeface="Verdana"/>
              <a:cs typeface="Verdana"/>
            </a:endParaRPr>
          </a:p>
          <a:p>
            <a:pPr marL="15958"/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Целевые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группы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38"/>
              </a:spcBef>
            </a:pPr>
            <a:endParaRPr sz="1948">
              <a:latin typeface="Tahoma"/>
              <a:cs typeface="Tahoma"/>
            </a:endParaRPr>
          </a:p>
          <a:p>
            <a:pPr marL="682983" marR="687770"/>
            <a:r>
              <a:rPr sz="1759" spc="25" dirty="0">
                <a:solidFill>
                  <a:srgbClr val="FFFFFF"/>
                </a:solidFill>
                <a:latin typeface="Tahoma"/>
                <a:cs typeface="Tahoma"/>
              </a:rPr>
              <a:t>Школьники</a:t>
            </a:r>
            <a:r>
              <a:rPr sz="1759" spc="25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медалисты,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студенты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Verdana"/>
                <a:cs typeface="Verdana"/>
              </a:rPr>
              <a:t>творческих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Verdana"/>
                <a:cs typeface="Verdana"/>
              </a:rPr>
              <a:t>ВУЗов</a:t>
            </a:r>
            <a:r>
              <a:rPr sz="1759" spc="-5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7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урсанты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кадеты 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Победител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Verdana"/>
                <a:cs typeface="Verdana"/>
              </a:rPr>
              <a:t>творческих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олимпиад, 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Сообщества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реконструкторов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Клубы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спортивных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бальных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танцев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1696">
              <a:latin typeface="Tahoma"/>
              <a:cs typeface="Tahoma"/>
            </a:endParaRPr>
          </a:p>
          <a:p>
            <a:pPr marL="166756" marR="138033"/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же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проекту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будут привлечены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производители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одежды,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обуви,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аксессуаров,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флористы,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стилисты,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фотографы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пр.)</a:t>
            </a:r>
            <a:endParaRPr sz="1759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3782" y="822943"/>
            <a:ext cx="6019818" cy="6226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375" y="150197"/>
            <a:ext cx="3802734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641494" marR="6383" indent="-626334">
              <a:spcBef>
                <a:spcPts val="126"/>
              </a:spcBef>
            </a:pPr>
            <a:r>
              <a:rPr b="0" spc="94" dirty="0"/>
              <a:t>Таврический</a:t>
            </a:r>
            <a:r>
              <a:rPr b="0" spc="-132" dirty="0"/>
              <a:t> </a:t>
            </a:r>
            <a:r>
              <a:rPr b="0" spc="132" dirty="0"/>
              <a:t>дворец,</a:t>
            </a:r>
            <a:r>
              <a:rPr b="0" spc="-126" dirty="0"/>
              <a:t> </a:t>
            </a:r>
            <a:r>
              <a:rPr b="0" spc="6" dirty="0"/>
              <a:t>1899 </a:t>
            </a:r>
            <a:r>
              <a:rPr b="0" spc="-691" dirty="0"/>
              <a:t> </a:t>
            </a:r>
            <a:r>
              <a:rPr b="0" spc="201" dirty="0"/>
              <a:t>Гранд-Маскарад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3182" y="358775"/>
            <a:ext cx="5683448" cy="67463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1720" y="1050413"/>
            <a:ext cx="4710731" cy="624256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138829">
              <a:spcBef>
                <a:spcPts val="126"/>
              </a:spcBef>
            </a:pP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Таврический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дворец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Петербурге 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строился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Tahoma"/>
                <a:cs typeface="Tahoma"/>
              </a:rPr>
              <a:t>1780-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годах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архитектором 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И.Е.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1" dirty="0">
                <a:solidFill>
                  <a:srgbClr val="FFFFFF"/>
                </a:solidFill>
                <a:latin typeface="Tahoma"/>
                <a:cs typeface="Tahoma"/>
              </a:rPr>
              <a:t>Старовым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фаворита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Екатерины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207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1759" spc="-163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покорител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Крыма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Tahoma"/>
                <a:cs typeface="Tahoma"/>
              </a:rPr>
              <a:t>Г.А.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Потемкина- 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Таврического.</a:t>
            </a:r>
            <a:endParaRPr sz="1759" dirty="0">
              <a:latin typeface="Tahoma"/>
              <a:cs typeface="Tahoma"/>
            </a:endParaRPr>
          </a:p>
          <a:p>
            <a:pPr marL="15958" marR="184310"/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Позднее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дворец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перешел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казну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использовалс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по-разному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том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числе 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резиденция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членов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императорской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фамилии.</a:t>
            </a:r>
            <a:endParaRPr sz="1759" dirty="0">
              <a:latin typeface="Tahoma"/>
              <a:cs typeface="Tahoma"/>
            </a:endParaRPr>
          </a:p>
          <a:p>
            <a:pPr marL="15958" marR="358247"/>
            <a:r>
              <a:rPr sz="1759" spc="-31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1826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году,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приглашению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вдовствовавшей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императрицы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Марии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Федоровны,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здесь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жил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историк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Н.М.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Карамзин.</a:t>
            </a:r>
            <a:endParaRPr sz="1759" dirty="0">
              <a:latin typeface="Tahoma"/>
              <a:cs typeface="Tahoma"/>
            </a:endParaRPr>
          </a:p>
          <a:p>
            <a:pPr marL="15958" marR="197874"/>
            <a:r>
              <a:rPr sz="1759" spc="13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Tahoma"/>
                <a:cs typeface="Tahoma"/>
              </a:rPr>
              <a:t>июня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1899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Таврическом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дворце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были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устроены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торжества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случаю</a:t>
            </a:r>
            <a:endParaRPr sz="1759" dirty="0">
              <a:latin typeface="Tahoma"/>
              <a:cs typeface="Tahoma"/>
            </a:endParaRPr>
          </a:p>
          <a:p>
            <a:pPr marL="15958" marR="6383"/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100-летия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56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r>
              <a:rPr sz="1759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А.С.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Пушкина.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Зимнем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саду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представлялась </a:t>
            </a:r>
            <a:r>
              <a:rPr sz="1759" spc="195" dirty="0">
                <a:solidFill>
                  <a:srgbClr val="FFFFFF"/>
                </a:solidFill>
                <a:latin typeface="Tahoma"/>
                <a:cs typeface="Tahoma"/>
              </a:rPr>
              <a:t>опера </a:t>
            </a:r>
            <a:r>
              <a:rPr sz="1759" spc="2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С.В.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Рахманинова </a:t>
            </a:r>
            <a:r>
              <a:rPr sz="1759" spc="19" dirty="0">
                <a:solidFill>
                  <a:srgbClr val="FFFFFF"/>
                </a:solidFill>
                <a:latin typeface="Tahoma"/>
                <a:cs typeface="Tahoma"/>
              </a:rPr>
              <a:t>«Алеко» </a:t>
            </a:r>
            <a:r>
              <a:rPr sz="1759" spc="319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участием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Ф.И.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Шаляпина.</a:t>
            </a:r>
            <a:endParaRPr sz="1759" dirty="0">
              <a:latin typeface="Tahoma"/>
              <a:cs typeface="Tahoma"/>
            </a:endParaRPr>
          </a:p>
          <a:p>
            <a:pPr marL="15958" marR="203459"/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Завершением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праздника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явилась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торжественная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процессия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которой 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принимали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участие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более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300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актеров,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изображавших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пушкинских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героев.</a:t>
            </a:r>
            <a:endParaRPr sz="1759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387" y="146820"/>
            <a:ext cx="6473197" cy="731586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1759" b="1" spc="-31" dirty="0">
                <a:solidFill>
                  <a:srgbClr val="FFFFFF"/>
                </a:solidFill>
                <a:latin typeface="Tahoma"/>
                <a:cs typeface="Tahoma"/>
              </a:rPr>
              <a:t>Реконструкци</a:t>
            </a:r>
            <a:r>
              <a:rPr sz="1759" b="1" spc="-25" dirty="0">
                <a:solidFill>
                  <a:srgbClr val="FFFFFF"/>
                </a:solidFill>
                <a:latin typeface="Tahoma"/>
                <a:cs typeface="Tahoma"/>
              </a:rPr>
              <a:t>я </a:t>
            </a:r>
            <a:r>
              <a:rPr sz="1759" b="1" spc="-143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1759" b="1" spc="-138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759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b="1" spc="-6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endParaRPr sz="1759" dirty="0">
              <a:latin typeface="Tahoma"/>
              <a:cs typeface="Tahoma"/>
            </a:endParaRPr>
          </a:p>
          <a:p>
            <a:pPr algn="ctr">
              <a:spcBef>
                <a:spcPts val="1583"/>
              </a:spcBef>
            </a:pP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БАЛ</a:t>
            </a:r>
            <a:r>
              <a:rPr sz="138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1382" spc="-15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МАСКАРАД</a:t>
            </a:r>
            <a:endParaRPr sz="1382" dirty="0">
              <a:latin typeface="Tahoma"/>
              <a:cs typeface="Tahoma"/>
            </a:endParaRPr>
          </a:p>
          <a:p>
            <a:pPr algn="ctr">
              <a:spcBef>
                <a:spcPts val="1659"/>
              </a:spcBef>
            </a:pPr>
            <a:r>
              <a:rPr sz="1382" spc="-19" dirty="0">
                <a:solidFill>
                  <a:srgbClr val="FFFFFF"/>
                </a:solidFill>
                <a:latin typeface="Verdana"/>
                <a:cs typeface="Verdana"/>
              </a:rPr>
              <a:t>Шествие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Verdana"/>
                <a:cs typeface="Verdana"/>
              </a:rPr>
              <a:t>героев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0" dirty="0">
                <a:solidFill>
                  <a:srgbClr val="FFFFFF"/>
                </a:solidFill>
                <a:latin typeface="Verdana"/>
                <a:cs typeface="Verdana"/>
              </a:rPr>
              <a:t>ПУШКИНСКИХ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31" dirty="0">
                <a:solidFill>
                  <a:srgbClr val="FFFFFF"/>
                </a:solidFill>
                <a:latin typeface="Verdana"/>
                <a:cs typeface="Verdana"/>
              </a:rPr>
              <a:t>произведений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25" dirty="0">
                <a:solidFill>
                  <a:srgbClr val="FFFFFF"/>
                </a:solidFill>
                <a:latin typeface="Verdana"/>
                <a:cs typeface="Verdana"/>
              </a:rPr>
              <a:t>(все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44" dirty="0">
                <a:solidFill>
                  <a:srgbClr val="FFFFFF"/>
                </a:solidFill>
                <a:latin typeface="Verdana"/>
                <a:cs typeface="Verdana"/>
              </a:rPr>
              <a:t>гости)</a:t>
            </a:r>
            <a:endParaRPr sz="1382" dirty="0">
              <a:latin typeface="Verdana"/>
              <a:cs typeface="Verdana"/>
            </a:endParaRPr>
          </a:p>
          <a:p>
            <a:pPr>
              <a:spcBef>
                <a:spcPts val="50"/>
              </a:spcBef>
            </a:pPr>
            <a:endParaRPr sz="1319" dirty="0">
              <a:latin typeface="Verdana"/>
              <a:cs typeface="Verdana"/>
            </a:endParaRPr>
          </a:p>
          <a:p>
            <a:pPr marL="453194" marR="448407" algn="ctr"/>
            <a:r>
              <a:rPr sz="1382" spc="-44" dirty="0">
                <a:solidFill>
                  <a:srgbClr val="FFFFFF"/>
                </a:solidFill>
                <a:latin typeface="Verdana"/>
                <a:cs typeface="Verdana"/>
              </a:rPr>
              <a:t>Показ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Verdana"/>
                <a:cs typeface="Verdana"/>
              </a:rPr>
              <a:t>работ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9" dirty="0">
                <a:solidFill>
                  <a:srgbClr val="FFFFFF"/>
                </a:solidFill>
                <a:latin typeface="Verdana"/>
                <a:cs typeface="Verdana"/>
              </a:rPr>
              <a:t>призеров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26" dirty="0">
                <a:solidFill>
                  <a:srgbClr val="FFFFFF"/>
                </a:solidFill>
                <a:latin typeface="Verdana"/>
                <a:cs typeface="Verdana"/>
              </a:rPr>
              <a:t>(1,2,3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Verdana"/>
                <a:cs typeface="Verdana"/>
              </a:rPr>
              <a:t>места)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dirty="0">
                <a:solidFill>
                  <a:srgbClr val="FFFFFF"/>
                </a:solidFill>
                <a:latin typeface="Verdana"/>
                <a:cs typeface="Verdana"/>
              </a:rPr>
              <a:t>Конкурса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3" dirty="0">
                <a:solidFill>
                  <a:srgbClr val="FFFFFF"/>
                </a:solidFill>
                <a:latin typeface="Verdana"/>
                <a:cs typeface="Verdana"/>
              </a:rPr>
              <a:t>дизайнеров </a:t>
            </a:r>
            <a:r>
              <a:rPr sz="1382" spc="-4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19" dirty="0">
                <a:solidFill>
                  <a:srgbClr val="FFFFFF"/>
                </a:solidFill>
                <a:latin typeface="Verdana"/>
                <a:cs typeface="Verdana"/>
              </a:rPr>
              <a:t>модельеров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38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0" dirty="0">
                <a:solidFill>
                  <a:srgbClr val="FFFFFF"/>
                </a:solidFill>
                <a:latin typeface="Verdana"/>
                <a:cs typeface="Verdana"/>
              </a:rPr>
              <a:t>театральных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7" dirty="0">
                <a:solidFill>
                  <a:srgbClr val="FFFFFF"/>
                </a:solidFill>
                <a:latin typeface="Verdana"/>
                <a:cs typeface="Verdana"/>
              </a:rPr>
              <a:t>художников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382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Verdana"/>
                <a:cs typeface="Verdana"/>
              </a:rPr>
              <a:t>костюмам</a:t>
            </a:r>
            <a:endParaRPr sz="1382" dirty="0">
              <a:latin typeface="Verdana"/>
              <a:cs typeface="Verdana"/>
            </a:endParaRPr>
          </a:p>
          <a:p>
            <a:pPr>
              <a:spcBef>
                <a:spcPts val="57"/>
              </a:spcBef>
            </a:pPr>
            <a:endParaRPr sz="1319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ТАНЦЕВАЛЬНАЯ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ЧАСТЬ</a:t>
            </a:r>
            <a:endParaRPr sz="1382" dirty="0">
              <a:latin typeface="Tahoma"/>
              <a:cs typeface="Tahoma"/>
            </a:endParaRPr>
          </a:p>
          <a:p>
            <a:pPr>
              <a:spcBef>
                <a:spcPts val="69"/>
              </a:spcBef>
            </a:pPr>
            <a:endParaRPr sz="1319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МУЗЫКАЛЬНО</a:t>
            </a:r>
            <a:r>
              <a:rPr sz="1382" spc="-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15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ТЕАТРАЛЬИЗОВАННАЯ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ПРОГРАММА,</a:t>
            </a:r>
            <a:endParaRPr sz="1382" dirty="0">
              <a:latin typeface="Tahoma"/>
              <a:cs typeface="Tahoma"/>
            </a:endParaRPr>
          </a:p>
          <a:p>
            <a:pPr marL="15958" marR="226597"/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которой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прозвучат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88" dirty="0">
                <a:solidFill>
                  <a:srgbClr val="FFFFFF"/>
                </a:solidFill>
                <a:latin typeface="Tahoma"/>
                <a:cs typeface="Tahoma"/>
              </a:rPr>
              <a:t>фрагменты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музыкальных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спектаклей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63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произведениям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Пушкина:</a:t>
            </a:r>
            <a:endParaRPr sz="1382" dirty="0">
              <a:latin typeface="Tahoma"/>
              <a:cs typeface="Tahoma"/>
            </a:endParaRPr>
          </a:p>
          <a:p>
            <a:pPr marL="303193" marR="8777" indent="-287236">
              <a:buChar char="•"/>
              <a:tabLst>
                <a:tab pos="302396" algn="l"/>
                <a:tab pos="303193" algn="l"/>
              </a:tabLst>
            </a:pP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«Пушкиниана»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фрагменты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опер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балетов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пушкинские </a:t>
            </a:r>
            <a:r>
              <a:rPr sz="1382" spc="-40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сюжеты;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Петр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Чайковский: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Tahoma"/>
                <a:cs typeface="Tahoma"/>
              </a:rPr>
              <a:t>«Евгений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Онегин»,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«Пиковая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Дама»,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«Мазепа»,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Михаил</a:t>
            </a:r>
            <a:r>
              <a:rPr sz="13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Глинка: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«Руслан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Людмила»;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Сергей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Рахманинов: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«Алеко»,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«Скупой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рыцарь»;</a:t>
            </a:r>
            <a:endParaRPr sz="1382" dirty="0">
              <a:latin typeface="Tahoma"/>
              <a:cs typeface="Tahoma"/>
            </a:endParaRPr>
          </a:p>
          <a:p>
            <a:pPr marL="303193" marR="11170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Николай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Римский-Корсаков: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«Моцарт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Сальери»,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«Сказка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царе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Салтане»,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«Золотой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Петушок»;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Александр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Даргомыжский: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«Каменный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9" dirty="0">
                <a:solidFill>
                  <a:srgbClr val="FFFFFF"/>
                </a:solidFill>
                <a:latin typeface="Tahoma"/>
                <a:cs typeface="Tahoma"/>
              </a:rPr>
              <a:t>гость»;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19" dirty="0">
                <a:solidFill>
                  <a:srgbClr val="FFFFFF"/>
                </a:solidFill>
                <a:latin typeface="Tahoma"/>
                <a:cs typeface="Tahoma"/>
              </a:rPr>
              <a:t>Модест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Мусоргский: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«Борис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Tahoma"/>
                <a:cs typeface="Tahoma"/>
              </a:rPr>
              <a:t>Годунов»;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Цезарь</a:t>
            </a:r>
            <a:r>
              <a:rPr sz="13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Кюи: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«Капитанская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Tahoma"/>
                <a:cs typeface="Tahoma"/>
              </a:rPr>
              <a:t>дочка»;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Рейндгольд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Глиэр: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«Медный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всадник»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(балет);</a:t>
            </a:r>
            <a:endParaRPr sz="1382" dirty="0">
              <a:latin typeface="Tahoma"/>
              <a:cs typeface="Tahoma"/>
            </a:endParaRPr>
          </a:p>
          <a:p>
            <a:pPr marL="303193" marR="7181" indent="-287236">
              <a:buChar char="•"/>
              <a:tabLst>
                <a:tab pos="302396" algn="l"/>
                <a:tab pos="303193" algn="l"/>
              </a:tabLst>
            </a:pP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Борис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Асафьев: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«Бахчисарайский фонтан»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(балет),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«Барышня-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крестьянка»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(балет);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19" dirty="0">
                <a:solidFill>
                  <a:srgbClr val="FFFFFF"/>
                </a:solidFill>
                <a:latin typeface="Tahoma"/>
                <a:cs typeface="Tahoma"/>
              </a:rPr>
              <a:t>Андрей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Петров: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балет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Tahoma"/>
                <a:cs typeface="Tahoma"/>
              </a:rPr>
              <a:t>«Пушкин».</a:t>
            </a:r>
            <a:endParaRPr sz="1382" dirty="0">
              <a:latin typeface="Tahoma"/>
              <a:cs typeface="Tahoma"/>
            </a:endParaRPr>
          </a:p>
          <a:p>
            <a:pPr marL="15958" marR="7979"/>
            <a:r>
              <a:rPr sz="1382" spc="75" dirty="0" err="1">
                <a:solidFill>
                  <a:srgbClr val="FFFFFF"/>
                </a:solidFill>
                <a:latin typeface="Tahoma"/>
                <a:cs typeface="Tahoma"/>
              </a:rPr>
              <a:t>Гости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молодежь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7" dirty="0">
                <a:solidFill>
                  <a:srgbClr val="FFFFFF"/>
                </a:solidFill>
                <a:latin typeface="Tahoma"/>
                <a:cs typeface="Tahoma"/>
              </a:rPr>
              <a:t>облике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пушкинских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6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участием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звезд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оперы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7" dirty="0">
                <a:solidFill>
                  <a:srgbClr val="FFFFFF"/>
                </a:solidFill>
                <a:latin typeface="Tahoma"/>
                <a:cs typeface="Tahoma"/>
              </a:rPr>
              <a:t>балета</a:t>
            </a:r>
            <a:endParaRPr sz="1382" dirty="0">
              <a:latin typeface="Tahoma"/>
              <a:cs typeface="Tahoma"/>
            </a:endParaRPr>
          </a:p>
          <a:p>
            <a:pPr marL="15958" marR="6383"/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Почетные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гости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6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известные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деятели</a:t>
            </a:r>
            <a:r>
              <a:rPr sz="1382" spc="1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культуры,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13" dirty="0">
                <a:solidFill>
                  <a:srgbClr val="FFFFFF"/>
                </a:solidFill>
                <a:latin typeface="Tahoma"/>
                <a:cs typeface="Tahoma"/>
              </a:rPr>
              <a:t>искусства,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науки, </a:t>
            </a:r>
            <a:r>
              <a:rPr sz="1382" spc="-40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спорта,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9" dirty="0">
                <a:solidFill>
                  <a:srgbClr val="FFFFFF"/>
                </a:solidFill>
                <a:latin typeface="Tahoma"/>
                <a:cs typeface="Tahoma"/>
              </a:rPr>
              <a:t>политики,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видные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общественные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деятели</a:t>
            </a:r>
            <a:endParaRPr sz="1382" dirty="0">
              <a:latin typeface="Tahoma"/>
              <a:cs typeface="Tahoma"/>
            </a:endParaRPr>
          </a:p>
          <a:p>
            <a:pPr marL="15958"/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участии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телепроекта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3" dirty="0">
                <a:solidFill>
                  <a:srgbClr val="FFFFFF"/>
                </a:solidFill>
                <a:latin typeface="Tahoma"/>
                <a:cs typeface="Tahoma"/>
              </a:rPr>
              <a:t>«Танцы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01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звездами»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ВГТРК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«РОССИЯ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07" dirty="0">
                <a:solidFill>
                  <a:srgbClr val="FFFFFF"/>
                </a:solidFill>
                <a:latin typeface="Tahoma"/>
                <a:cs typeface="Tahoma"/>
              </a:rPr>
              <a:t>1»</a:t>
            </a:r>
            <a:endParaRPr sz="1382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9585" y="3983688"/>
            <a:ext cx="5903114" cy="33205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999" y="249714"/>
            <a:ext cx="4644284" cy="3596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175" y="358775"/>
            <a:ext cx="4331734" cy="1408418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3016" b="0" spc="195" dirty="0">
                <a:latin typeface="Calibri"/>
                <a:cs typeface="Calibri"/>
              </a:rPr>
              <a:t>БАЛ</a:t>
            </a:r>
            <a:r>
              <a:rPr sz="3016" b="0" spc="-19" dirty="0">
                <a:latin typeface="Calibri"/>
                <a:cs typeface="Calibri"/>
              </a:rPr>
              <a:t> </a:t>
            </a:r>
            <a:r>
              <a:rPr sz="3016" b="0" spc="63" dirty="0">
                <a:latin typeface="Calibri"/>
                <a:cs typeface="Calibri"/>
              </a:rPr>
              <a:t>–</a:t>
            </a:r>
            <a:r>
              <a:rPr sz="3016" b="0" spc="-19" dirty="0">
                <a:latin typeface="Calibri"/>
                <a:cs typeface="Calibri"/>
              </a:rPr>
              <a:t> </a:t>
            </a:r>
            <a:r>
              <a:rPr sz="3016" b="0" spc="220" dirty="0">
                <a:latin typeface="Calibri"/>
                <a:cs typeface="Calibri"/>
              </a:rPr>
              <a:t>МАСКАРАД</a:t>
            </a:r>
            <a:endParaRPr sz="3016" dirty="0">
              <a:latin typeface="Calibri"/>
              <a:cs typeface="Calibri"/>
            </a:endParaRPr>
          </a:p>
          <a:p>
            <a:pPr marL="15958" marR="6383"/>
            <a:r>
              <a:rPr sz="3016" b="0" spc="107" dirty="0">
                <a:latin typeface="Calibri"/>
                <a:cs typeface="Calibri"/>
              </a:rPr>
              <a:t>к</a:t>
            </a:r>
            <a:r>
              <a:rPr sz="3016" b="0" spc="-19" dirty="0">
                <a:latin typeface="Calibri"/>
                <a:cs typeface="Calibri"/>
              </a:rPr>
              <a:t> 100-летию</a:t>
            </a:r>
            <a:r>
              <a:rPr sz="3016" b="0" spc="-13" dirty="0">
                <a:latin typeface="Calibri"/>
                <a:cs typeface="Calibri"/>
              </a:rPr>
              <a:t> </a:t>
            </a:r>
            <a:r>
              <a:rPr sz="3016" b="0" spc="94" dirty="0">
                <a:latin typeface="Calibri"/>
                <a:cs typeface="Calibri"/>
              </a:rPr>
              <a:t>А.С.Пушкина </a:t>
            </a:r>
            <a:r>
              <a:rPr sz="3016" b="0" spc="-660" dirty="0">
                <a:latin typeface="Calibri"/>
                <a:cs typeface="Calibri"/>
              </a:rPr>
              <a:t> </a:t>
            </a:r>
            <a:r>
              <a:rPr sz="3016" b="0" spc="-44" dirty="0">
                <a:latin typeface="Calibri"/>
                <a:cs typeface="Calibri"/>
              </a:rPr>
              <a:t>воссоздание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19" dirty="0">
                <a:latin typeface="Calibri"/>
                <a:cs typeface="Calibri"/>
              </a:rPr>
              <a:t>в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-82" dirty="0">
                <a:latin typeface="Calibri"/>
                <a:cs typeface="Calibri"/>
              </a:rPr>
              <a:t>2024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63" dirty="0">
                <a:latin typeface="Calibri"/>
                <a:cs typeface="Calibri"/>
              </a:rPr>
              <a:t>–</a:t>
            </a:r>
            <a:r>
              <a:rPr sz="3016" b="0" spc="-19" dirty="0">
                <a:latin typeface="Calibri"/>
                <a:cs typeface="Calibri"/>
              </a:rPr>
              <a:t> году:</a:t>
            </a:r>
            <a:endParaRPr sz="301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140" y="1984611"/>
            <a:ext cx="4292638" cy="513713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303193" indent="-288034">
              <a:lnSpc>
                <a:spcPts val="2105"/>
              </a:lnSpc>
              <a:spcBef>
                <a:spcPts val="126"/>
              </a:spcBef>
              <a:buChar char="•"/>
              <a:tabLst>
                <a:tab pos="302396" algn="l"/>
                <a:tab pos="303991" algn="l"/>
              </a:tabLst>
            </a:pPr>
            <a:r>
              <a:rPr sz="1759" spc="-50" dirty="0">
                <a:solidFill>
                  <a:srgbClr val="FDFDFD"/>
                </a:solidFill>
                <a:latin typeface="Calibri"/>
                <a:cs typeface="Calibri"/>
              </a:rPr>
              <a:t>1899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57" dirty="0">
                <a:solidFill>
                  <a:srgbClr val="FDFDFD"/>
                </a:solidFill>
                <a:latin typeface="Calibri"/>
                <a:cs typeface="Calibri"/>
              </a:rPr>
              <a:t>г.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место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проведения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13" dirty="0">
                <a:solidFill>
                  <a:srgbClr val="FDFDFD"/>
                </a:solidFill>
                <a:latin typeface="Times New Roman"/>
                <a:cs typeface="Times New Roman"/>
              </a:rPr>
              <a:t>Таврический</a:t>
            </a:r>
            <a:endParaRPr sz="1759">
              <a:latin typeface="Times New Roman"/>
              <a:cs typeface="Times New Roman"/>
            </a:endParaRPr>
          </a:p>
          <a:p>
            <a:pPr marL="303193">
              <a:lnSpc>
                <a:spcPts val="2098"/>
              </a:lnSpc>
            </a:pP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дворец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.</a:t>
            </a:r>
            <a:endParaRPr sz="1759">
              <a:latin typeface="Times New Roman"/>
              <a:cs typeface="Times New Roman"/>
            </a:endParaRPr>
          </a:p>
          <a:p>
            <a:pPr marL="303193" marR="19947" indent="-288034">
              <a:lnSpc>
                <a:spcPts val="2098"/>
              </a:lnSpc>
              <a:spcBef>
                <a:spcPts val="75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170" dirty="0">
                <a:solidFill>
                  <a:srgbClr val="FDFDFD"/>
                </a:solidFill>
                <a:latin typeface="Georgia"/>
                <a:cs typeface="Georgia"/>
              </a:rPr>
              <a:t>2024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г.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место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94" dirty="0">
                <a:solidFill>
                  <a:srgbClr val="FDFDFD"/>
                </a:solidFill>
                <a:latin typeface="Georgia"/>
                <a:cs typeface="Georgia"/>
              </a:rPr>
              <a:t>проведения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94" dirty="0">
                <a:solidFill>
                  <a:srgbClr val="FDFDFD"/>
                </a:solidFill>
                <a:latin typeface="Georgia"/>
                <a:cs typeface="Georgia"/>
              </a:rPr>
              <a:t>один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из  исторических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75" dirty="0">
                <a:solidFill>
                  <a:srgbClr val="FDFDFD"/>
                </a:solidFill>
                <a:latin typeface="Georgia"/>
                <a:cs typeface="Georgia"/>
              </a:rPr>
              <a:t>дворцов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Санкт-Петербурга</a:t>
            </a:r>
            <a:endParaRPr sz="1759">
              <a:latin typeface="Georgia"/>
              <a:cs typeface="Georgia"/>
            </a:endParaRPr>
          </a:p>
          <a:p>
            <a:pPr marL="303193" marR="6383" indent="-288034">
              <a:lnSpc>
                <a:spcPts val="2086"/>
              </a:lnSpc>
              <a:spcBef>
                <a:spcPts val="31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220" dirty="0">
                <a:solidFill>
                  <a:srgbClr val="FDFDFD"/>
                </a:solidFill>
                <a:latin typeface="Times New Roman"/>
                <a:cs typeface="Times New Roman"/>
              </a:rPr>
              <a:t>189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9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9" dirty="0">
                <a:solidFill>
                  <a:srgbClr val="FDFDFD"/>
                </a:solidFill>
                <a:latin typeface="Times New Roman"/>
                <a:cs typeface="Times New Roman"/>
              </a:rPr>
              <a:t>и</a:t>
            </a:r>
            <a:r>
              <a:rPr sz="1759" spc="-220" dirty="0">
                <a:solidFill>
                  <a:srgbClr val="FDFDFD"/>
                </a:solidFill>
                <a:latin typeface="Times New Roman"/>
                <a:cs typeface="Times New Roman"/>
              </a:rPr>
              <a:t>202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4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26" dirty="0">
                <a:solidFill>
                  <a:srgbClr val="FDFDFD"/>
                </a:solidFill>
                <a:latin typeface="Times New Roman"/>
                <a:cs typeface="Times New Roman"/>
              </a:rPr>
              <a:t>гг</a:t>
            </a:r>
            <a:r>
              <a:rPr sz="1759" spc="-31" dirty="0">
                <a:solidFill>
                  <a:srgbClr val="FDFDFD"/>
                </a:solidFill>
                <a:latin typeface="Times New Roman"/>
                <a:cs typeface="Times New Roman"/>
              </a:rPr>
              <a:t>.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44" dirty="0">
                <a:solidFill>
                  <a:srgbClr val="FDFDFD"/>
                </a:solidFill>
                <a:latin typeface="Calibri"/>
                <a:cs typeface="Calibri"/>
              </a:rPr>
              <a:t>Т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ематика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парад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персонажей 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всех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произведений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44" dirty="0">
                <a:solidFill>
                  <a:srgbClr val="FDFDFD"/>
                </a:solidFill>
                <a:latin typeface="Calibri"/>
                <a:cs typeface="Calibri"/>
              </a:rPr>
              <a:t>Пушкина</a:t>
            </a:r>
            <a:endParaRPr sz="1759">
              <a:latin typeface="Calibri"/>
              <a:cs typeface="Calibri"/>
            </a:endParaRPr>
          </a:p>
          <a:p>
            <a:pPr marL="303193" marR="86969" indent="-288034">
              <a:lnSpc>
                <a:spcPts val="2098"/>
              </a:lnSpc>
              <a:spcBef>
                <a:spcPts val="19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1899</a:t>
            </a:r>
            <a:r>
              <a:rPr sz="1759" spc="-31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31" dirty="0">
                <a:solidFill>
                  <a:srgbClr val="FDFDFD"/>
                </a:solidFill>
                <a:latin typeface="Times New Roman"/>
                <a:cs typeface="Times New Roman"/>
              </a:rPr>
              <a:t>и 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2024 гг.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Все 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почетные </a:t>
            </a:r>
            <a:r>
              <a:rPr sz="1759" spc="19" dirty="0">
                <a:solidFill>
                  <a:srgbClr val="FDFDFD"/>
                </a:solidFill>
                <a:latin typeface="Calibri"/>
                <a:cs typeface="Calibri"/>
              </a:rPr>
              <a:t>гости,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музыканты, 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солисты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</a:t>
            </a:r>
            <a:r>
              <a:rPr sz="1759" spc="-101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участники 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театрализованного</a:t>
            </a:r>
            <a:r>
              <a:rPr sz="1759" spc="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действа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Calibri"/>
                <a:cs typeface="Calibri"/>
              </a:rPr>
              <a:t>в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костюмах </a:t>
            </a:r>
            <a:r>
              <a:rPr sz="1759" spc="-38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пушкинских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Calibri"/>
                <a:cs typeface="Calibri"/>
              </a:rPr>
              <a:t>героев</a:t>
            </a:r>
            <a:endParaRPr sz="1759">
              <a:latin typeface="Calibri"/>
              <a:cs typeface="Calibri"/>
            </a:endParaRPr>
          </a:p>
          <a:p>
            <a:pPr marL="303193" marR="88564" indent="-288034">
              <a:lnSpc>
                <a:spcPts val="2098"/>
              </a:lnSpc>
              <a:spcBef>
                <a:spcPts val="19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1899 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г.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Создана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исполнена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на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мероприятии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Оратория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Глазунова </a:t>
            </a:r>
            <a:r>
              <a:rPr sz="1759" spc="-38" dirty="0">
                <a:solidFill>
                  <a:srgbClr val="FDFDFD"/>
                </a:solidFill>
                <a:latin typeface="Calibri"/>
                <a:cs typeface="Calibri"/>
              </a:rPr>
              <a:t>для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оркестра, хора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солистов,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 специально</a:t>
            </a:r>
            <a:endParaRPr sz="1759">
              <a:latin typeface="Calibri"/>
              <a:cs typeface="Calibri"/>
            </a:endParaRPr>
          </a:p>
          <a:p>
            <a:pPr marL="303193" marR="15958">
              <a:lnSpc>
                <a:spcPts val="2098"/>
              </a:lnSpc>
              <a:spcBef>
                <a:spcPts val="19"/>
              </a:spcBef>
            </a:pP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написанная </a:t>
            </a:r>
            <a:r>
              <a:rPr sz="1759" spc="63" dirty="0">
                <a:solidFill>
                  <a:srgbClr val="FDFDFD"/>
                </a:solidFill>
                <a:latin typeface="Calibri"/>
                <a:cs typeface="Calibri"/>
              </a:rPr>
              <a:t>к </a:t>
            </a: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юбилею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поэта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. Прозвучала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57" dirty="0">
                <a:solidFill>
                  <a:srgbClr val="FDFDFD"/>
                </a:solidFill>
                <a:latin typeface="Times New Roman"/>
                <a:cs typeface="Times New Roman"/>
              </a:rPr>
              <a:t>"Алеко"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Times New Roman"/>
                <a:cs typeface="Times New Roman"/>
              </a:rPr>
              <a:t>С.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Рахманинова,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в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главной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роли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1759">
              <a:latin typeface="Times New Roman"/>
              <a:cs typeface="Times New Roman"/>
            </a:endParaRPr>
          </a:p>
          <a:p>
            <a:pPr marL="303193">
              <a:lnSpc>
                <a:spcPts val="2028"/>
              </a:lnSpc>
            </a:pPr>
            <a:r>
              <a:rPr sz="1759" spc="-13" dirty="0">
                <a:solidFill>
                  <a:srgbClr val="FDFDFD"/>
                </a:solidFill>
                <a:latin typeface="Times New Roman"/>
                <a:cs typeface="Times New Roman"/>
              </a:rPr>
              <a:t>Федор</a:t>
            </a:r>
            <a:r>
              <a:rPr sz="1759" spc="-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Шаляпин.</a:t>
            </a:r>
            <a:endParaRPr sz="1759">
              <a:latin typeface="Times New Roman"/>
              <a:cs typeface="Times New Roman"/>
            </a:endParaRPr>
          </a:p>
          <a:p>
            <a:pPr marL="303193" marR="14362" indent="-288034"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143" dirty="0">
                <a:solidFill>
                  <a:srgbClr val="FDFDFD"/>
                </a:solidFill>
                <a:latin typeface="Times New Roman"/>
                <a:cs typeface="Times New Roman"/>
              </a:rPr>
              <a:t>В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2024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г.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к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19" dirty="0">
                <a:solidFill>
                  <a:srgbClr val="FDFDFD"/>
                </a:solidFill>
                <a:latin typeface="Times New Roman"/>
                <a:cs typeface="Times New Roman"/>
              </a:rPr>
              <a:t>225-летию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Пушкина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Times New Roman"/>
                <a:cs typeface="Times New Roman"/>
              </a:rPr>
              <a:t>будет 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фрагментарно исполнена музыкальная </a:t>
            </a:r>
            <a:r>
              <a:rPr sz="1759" spc="13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программа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празднования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столетия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поэта.</a:t>
            </a:r>
            <a:endParaRPr sz="1759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3781" y="1631490"/>
            <a:ext cx="6264992" cy="3524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1572</Words>
  <Application>Microsoft Office PowerPoint</Application>
  <PresentationFormat>Произвольный</PresentationFormat>
  <Paragraphs>149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Calibri</vt:lpstr>
      <vt:lpstr>Georgia</vt:lpstr>
      <vt:lpstr>Lucida Sans Unicode</vt:lpstr>
      <vt:lpstr>Palatino Linotype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Таврический дворец, 1899  Гранд-Маскарад</vt:lpstr>
      <vt:lpstr>Презентация PowerPoint</vt:lpstr>
      <vt:lpstr>БАЛ – МАСКАРАД к 100-летию А.С.Пушкина  воссоздание в 2024 – году:</vt:lpstr>
      <vt:lpstr>Презентация PowerPoint</vt:lpstr>
      <vt:lpstr>Презентация PowerPoint</vt:lpstr>
      <vt:lpstr>Сергей Михайлович Некрасов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Теги: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Tan</dc:creator>
  <cp:lastModifiedBy>Tan</cp:lastModifiedBy>
  <cp:revision>4</cp:revision>
  <dcterms:created xsi:type="dcterms:W3CDTF">2024-05-23T08:59:22Z</dcterms:created>
  <dcterms:modified xsi:type="dcterms:W3CDTF">2024-05-23T09:41:32Z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2024-05-23T00:00:00Z</vt:filetime>
  </property>
</Properties>
</file>